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4"/>
    <p:sldMasterId id="2147483715" r:id="rId5"/>
  </p:sldMasterIdLst>
  <p:notesMasterIdLst>
    <p:notesMasterId r:id="rId20"/>
  </p:notesMasterIdLst>
  <p:sldIdLst>
    <p:sldId id="268" r:id="rId6"/>
    <p:sldId id="958" r:id="rId7"/>
    <p:sldId id="959" r:id="rId8"/>
    <p:sldId id="366" r:id="rId9"/>
    <p:sldId id="364" r:id="rId10"/>
    <p:sldId id="402" r:id="rId11"/>
    <p:sldId id="360" r:id="rId12"/>
    <p:sldId id="961" r:id="rId13"/>
    <p:sldId id="962" r:id="rId14"/>
    <p:sldId id="960" r:id="rId15"/>
    <p:sldId id="956" r:id="rId16"/>
    <p:sldId id="955" r:id="rId17"/>
    <p:sldId id="954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248" userDrawn="1">
          <p15:clr>
            <a:srgbClr val="A4A3A4"/>
          </p15:clr>
        </p15:guide>
        <p15:guide id="5" pos="325" userDrawn="1">
          <p15:clr>
            <a:srgbClr val="A4A3A4"/>
          </p15:clr>
        </p15:guide>
        <p15:guide id="9" orient="horz" pos="958" userDrawn="1">
          <p15:clr>
            <a:srgbClr val="A4A3A4"/>
          </p15:clr>
        </p15:guide>
        <p15:guide id="10" orient="horz" pos="3952" userDrawn="1">
          <p15:clr>
            <a:srgbClr val="A4A3A4"/>
          </p15:clr>
        </p15:guide>
        <p15:guide id="11" pos="3840" userDrawn="1">
          <p15:clr>
            <a:srgbClr val="A4A3A4"/>
          </p15:clr>
        </p15:guide>
        <p15:guide id="12" pos="733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A41ECA3-8F70-9A1C-2593-E5C4E316085E}" name="MD Prestigio Solutions Tatsiana Mikhailouskaya" initials="MM" userId="S::t.mikhailouskaya@prestigio.eu::4f81a590-2337-400a-a4ba-4cae54a7c951" providerId="AD"/>
  <p188:author id="{4AB357A5-EA38-2089-5D9C-5DDB905824CD}" name="BDM Prestigio Solutions Denis Sudlenkov" initials="BS" userId="S::d.sudlenkov@prestigio.eu::fcfe7265-3223-495f-84ed-7fd0bff3c68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BDO Prestigio Solutions Alexandr Martynenko" initials="CPSAM" lastIdx="2" clrIdx="0">
    <p:extLst>
      <p:ext uri="{19B8F6BF-5375-455C-9EA6-DF929625EA0E}">
        <p15:presenceInfo xmlns:p15="http://schemas.microsoft.com/office/powerpoint/2012/main" userId="S-1-5-21-3172290901-805132709-3585197207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4F98"/>
    <a:srgbClr val="00A7FF"/>
    <a:srgbClr val="133F68"/>
    <a:srgbClr val="3A5199"/>
    <a:srgbClr val="261D65"/>
    <a:srgbClr val="363E49"/>
    <a:srgbClr val="67768B"/>
    <a:srgbClr val="556273"/>
    <a:srgbClr val="969696"/>
    <a:srgbClr val="97D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>
        <p:guide pos="4248"/>
        <p:guide pos="325"/>
        <p:guide orient="horz" pos="958"/>
        <p:guide orient="horz" pos="3952"/>
        <p:guide pos="3840"/>
        <p:guide pos="73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6AAC-1E91-42AD-A6B4-076E29366D2F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3ECEC-468C-46E5-B617-4794B0C0B3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49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516B0-E222-4C1E-992B-E109BFF25F40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801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3ECEC-468C-46E5-B617-4794B0C0B37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98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3ECEC-468C-46E5-B617-4794B0C0B37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51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3ECEC-468C-46E5-B617-4794B0C0B37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51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A516B0-E222-4C1E-992B-E109BFF25F40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618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3ECEC-468C-46E5-B617-4794B0C0B37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8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/>
              <a:t> 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3ECEC-468C-46E5-B617-4794B0C0B37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31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3ECEC-468C-46E5-B617-4794B0C0B37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39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tx1"/>
                </a:solidFill>
              </a:rPr>
              <a:t>В рамках программных решений мы сфокусированы на сегментах бизнеса и образования. </a:t>
            </a:r>
            <a:endParaRPr lang="en-US" sz="12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tx1"/>
                </a:solidFill>
              </a:rPr>
              <a:t>Для Бизнеса: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tx1"/>
                </a:solidFill>
              </a:rPr>
              <a:t>Всё что нужно для современной переговорной комнаты;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tx1"/>
                </a:solidFill>
              </a:rPr>
              <a:t>Демонстрация экранов с любых устройств и операционных систем;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tx1"/>
                </a:solidFill>
              </a:rPr>
              <a:t>Корпоративное ТВ;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tx1"/>
                </a:solidFill>
              </a:rPr>
              <a:t>Комплексное решение для цифровой рекламы в торговых точках с аналитикой, портретом аудитории и таргетированной рекламой.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tx1"/>
                </a:solidFill>
              </a:rPr>
              <a:t>Отслеживание товаров</a:t>
            </a:r>
            <a:r>
              <a:rPr lang="en-US" sz="1200" b="0" dirty="0">
                <a:solidFill>
                  <a:schemeClr val="tx1"/>
                </a:solidFill>
              </a:rPr>
              <a:t>/</a:t>
            </a:r>
            <a:r>
              <a:rPr lang="ru-RU" sz="1200" b="0" dirty="0">
                <a:solidFill>
                  <a:schemeClr val="tx1"/>
                </a:solidFill>
              </a:rPr>
              <a:t>продуктов при производстве и в логистике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tx1"/>
                </a:solidFill>
              </a:rPr>
              <a:t>В образовании: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tx1"/>
                </a:solidFill>
              </a:rPr>
              <a:t>Цифровизация для образовательных классов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tx1"/>
                </a:solidFill>
              </a:rPr>
              <a:t>Цифровое взаимодействие между преподавателем и учениками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tx1"/>
                </a:solidFill>
              </a:rPr>
              <a:t>Цифровая платформа для образования: учебники, 3</a:t>
            </a:r>
            <a:r>
              <a:rPr lang="en-US" sz="1200" b="0" dirty="0">
                <a:solidFill>
                  <a:schemeClr val="tx1"/>
                </a:solidFill>
              </a:rPr>
              <a:t>D </a:t>
            </a:r>
            <a:r>
              <a:rPr lang="ru-RU" sz="1200" b="0" dirty="0">
                <a:solidFill>
                  <a:schemeClr val="tx1"/>
                </a:solidFill>
              </a:rPr>
              <a:t>модели, домашние задания и учебный процесс.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tx1"/>
                </a:solidFill>
              </a:rPr>
              <a:t>Весь современный функционал для переговорной комнаты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err="1">
                <a:solidFill>
                  <a:schemeClr val="tx1"/>
                </a:solidFill>
              </a:rPr>
              <a:t>JoinU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ru-RU" sz="1200" dirty="0">
                <a:solidFill>
                  <a:schemeClr val="tx1"/>
                </a:solidFill>
              </a:rPr>
              <a:t>(</a:t>
            </a:r>
            <a:r>
              <a:rPr lang="ru-RU" sz="1200" dirty="0" err="1">
                <a:solidFill>
                  <a:schemeClr val="tx1"/>
                </a:solidFill>
              </a:rPr>
              <a:t>зеркалирование</a:t>
            </a:r>
            <a:r>
              <a:rPr lang="ru-RU" sz="1200" dirty="0">
                <a:solidFill>
                  <a:schemeClr val="tx1"/>
                </a:solidFill>
              </a:rPr>
              <a:t> экрана, система резервирования переговорных, все видео </a:t>
            </a:r>
            <a:r>
              <a:rPr lang="ru-RU" sz="1200" dirty="0" err="1">
                <a:solidFill>
                  <a:schemeClr val="tx1"/>
                </a:solidFill>
              </a:rPr>
              <a:t>конференц</a:t>
            </a:r>
            <a:r>
              <a:rPr lang="ru-RU" sz="1200" dirty="0">
                <a:solidFill>
                  <a:schemeClr val="tx1"/>
                </a:solidFill>
              </a:rPr>
              <a:t> приложения в одном интерфейсе) </a:t>
            </a:r>
            <a:endParaRPr lang="en-US" sz="12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tx1"/>
                </a:solidFill>
              </a:rPr>
              <a:t>Повтор экрана и стриминг – </a:t>
            </a:r>
            <a:r>
              <a:rPr lang="en-US" sz="1200" b="0" dirty="0" err="1">
                <a:solidFill>
                  <a:schemeClr val="tx1"/>
                </a:solidFill>
              </a:rPr>
              <a:t>AirServer</a:t>
            </a:r>
            <a:endParaRPr lang="ru-RU" sz="12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tx1"/>
                </a:solidFill>
              </a:rPr>
              <a:t>Корпоративное</a:t>
            </a:r>
            <a:r>
              <a:rPr lang="en-US" sz="1200" b="0" dirty="0">
                <a:solidFill>
                  <a:schemeClr val="tx1"/>
                </a:solidFill>
              </a:rPr>
              <a:t> TV</a:t>
            </a:r>
            <a:r>
              <a:rPr lang="ru-RU" sz="1200" b="0" dirty="0">
                <a:solidFill>
                  <a:schemeClr val="tx1"/>
                </a:solidFill>
              </a:rPr>
              <a:t> – </a:t>
            </a:r>
            <a:r>
              <a:rPr lang="en-US" sz="1200" dirty="0">
                <a:solidFill>
                  <a:schemeClr val="tx1"/>
                </a:solidFill>
              </a:rPr>
              <a:t>Displayforce</a:t>
            </a:r>
            <a:endParaRPr lang="ru-RU" sz="12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tx1"/>
                </a:solidFill>
              </a:rPr>
              <a:t>Измеримый маркетинг и реклама в оффлайн - </a:t>
            </a:r>
            <a:r>
              <a:rPr lang="en-US" sz="1200" dirty="0">
                <a:solidFill>
                  <a:schemeClr val="tx1"/>
                </a:solidFill>
              </a:rPr>
              <a:t>Displayforce</a:t>
            </a:r>
            <a:endParaRPr lang="ru-RU" sz="12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tx1"/>
                </a:solidFill>
              </a:rPr>
              <a:t>Маркировка и отслеживание товаров – </a:t>
            </a:r>
            <a:r>
              <a:rPr lang="en-US" sz="1200" b="0" dirty="0">
                <a:solidFill>
                  <a:schemeClr val="tx1"/>
                </a:solidFill>
              </a:rPr>
              <a:t>Go-RFID</a:t>
            </a:r>
            <a:endParaRPr lang="ru-RU" sz="12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tx1"/>
                </a:solidFill>
              </a:rPr>
              <a:t>Образование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tx1"/>
                </a:solidFill>
              </a:rPr>
              <a:t>Взаимодействие в учебном классе – </a:t>
            </a:r>
            <a:r>
              <a:rPr lang="en-US" sz="1200" b="0" dirty="0" err="1">
                <a:solidFill>
                  <a:schemeClr val="tx1"/>
                </a:solidFill>
              </a:rPr>
              <a:t>mClass</a:t>
            </a:r>
            <a:endParaRPr lang="en-US" sz="12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tx1"/>
                </a:solidFill>
              </a:rPr>
              <a:t>Демонстрация экранов в реальном времени – </a:t>
            </a:r>
            <a:r>
              <a:rPr lang="en-US" sz="1200" b="0" dirty="0" err="1">
                <a:solidFill>
                  <a:schemeClr val="tx1"/>
                </a:solidFill>
              </a:rPr>
              <a:t>mClass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AirServer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1"/>
                </a:solidFill>
              </a:rPr>
              <a:t>3D </a:t>
            </a:r>
            <a:r>
              <a:rPr lang="ru-RU" sz="1200" b="0" dirty="0">
                <a:solidFill>
                  <a:schemeClr val="tx1"/>
                </a:solidFill>
              </a:rPr>
              <a:t>обучение, предметы, уроки – </a:t>
            </a:r>
            <a:r>
              <a:rPr lang="en-US" sz="1200" b="0" dirty="0" err="1">
                <a:solidFill>
                  <a:schemeClr val="tx1"/>
                </a:solidFill>
              </a:rPr>
              <a:t>MozaBook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1"/>
                </a:solidFill>
              </a:rPr>
              <a:t>EN Version </a:t>
            </a:r>
            <a:endParaRPr lang="ru-RU" sz="12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1"/>
                </a:solidFill>
              </a:rPr>
              <a:t>Business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>
                <a:solidFill>
                  <a:schemeClr val="tx1"/>
                </a:solidFill>
              </a:rPr>
              <a:t>Весь современный функционал для переговорной комнаты </a:t>
            </a:r>
            <a:r>
              <a:rPr lang="en-US" sz="1200" dirty="0">
                <a:solidFill>
                  <a:schemeClr val="tx1"/>
                </a:solidFill>
              </a:rPr>
              <a:t>– </a:t>
            </a:r>
            <a:r>
              <a:rPr lang="en-US" sz="1200" dirty="0" err="1">
                <a:solidFill>
                  <a:schemeClr val="tx1"/>
                </a:solidFill>
              </a:rPr>
              <a:t>JoinU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ru-RU" sz="1200" dirty="0">
                <a:solidFill>
                  <a:schemeClr val="tx1"/>
                </a:solidFill>
              </a:rPr>
              <a:t>(</a:t>
            </a:r>
            <a:r>
              <a:rPr lang="ru-RU" sz="1200" dirty="0" err="1">
                <a:solidFill>
                  <a:schemeClr val="tx1"/>
                </a:solidFill>
              </a:rPr>
              <a:t>зеркалирование</a:t>
            </a:r>
            <a:r>
              <a:rPr lang="ru-RU" sz="1200" dirty="0">
                <a:solidFill>
                  <a:schemeClr val="tx1"/>
                </a:solidFill>
              </a:rPr>
              <a:t> экрана, система резервирования переговорных, все видео </a:t>
            </a:r>
            <a:r>
              <a:rPr lang="ru-RU" sz="1200" dirty="0" err="1">
                <a:solidFill>
                  <a:schemeClr val="tx1"/>
                </a:solidFill>
              </a:rPr>
              <a:t>конференц</a:t>
            </a:r>
            <a:r>
              <a:rPr lang="ru-RU" sz="1200" dirty="0">
                <a:solidFill>
                  <a:schemeClr val="tx1"/>
                </a:solidFill>
              </a:rPr>
              <a:t> приложения в одном интерфейсе) </a:t>
            </a:r>
            <a:endParaRPr lang="en-US" sz="12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1"/>
                </a:solidFill>
              </a:rPr>
              <a:t>Native screen sharing and streaming – </a:t>
            </a:r>
            <a:r>
              <a:rPr lang="en-US" sz="1200" b="0" dirty="0" err="1">
                <a:solidFill>
                  <a:schemeClr val="tx1"/>
                </a:solidFill>
              </a:rPr>
              <a:t>AirServer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Corporate TV - Displayforce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Measurable offline marketing and advertisement </a:t>
            </a:r>
            <a:r>
              <a:rPr lang="en-US" sz="1200" b="0" dirty="0">
                <a:solidFill>
                  <a:schemeClr val="tx1"/>
                </a:solidFill>
              </a:rPr>
              <a:t>– Display force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Online tracking of the offline goods – Go-RFID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Edu </a:t>
            </a:r>
          </a:p>
          <a:p>
            <a:pPr>
              <a:lnSpc>
                <a:spcPts val="2600"/>
              </a:lnSpc>
            </a:pPr>
            <a:r>
              <a:rPr lang="en-US" sz="1200" dirty="0">
                <a:solidFill>
                  <a:schemeClr val="tx1"/>
                </a:solidFill>
              </a:rPr>
              <a:t>3D models and lessons - </a:t>
            </a:r>
            <a:r>
              <a:rPr lang="en-US" sz="1200" dirty="0" err="1">
                <a:solidFill>
                  <a:schemeClr val="tx1"/>
                </a:solidFill>
              </a:rPr>
              <a:t>Mozabook</a:t>
            </a:r>
            <a:endParaRPr lang="en-US" sz="12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Collaboration in class – </a:t>
            </a:r>
            <a:r>
              <a:rPr lang="en-US" sz="1200" dirty="0" err="1">
                <a:solidFill>
                  <a:schemeClr val="tx1"/>
                </a:solidFill>
              </a:rPr>
              <a:t>mClass</a:t>
            </a:r>
            <a:endParaRPr lang="en-US" sz="12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tx1"/>
              </a:solidFill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3ECEC-468C-46E5-B617-4794B0C0B37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24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/>
              <a:t> 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3ECEC-468C-46E5-B617-4794B0C0B37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33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/>
              <a:t> 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3ECEC-468C-46E5-B617-4794B0C0B37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69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3ECEC-468C-46E5-B617-4794B0C0B37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5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C4010-19CE-4E8B-8111-D896F6EB4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28011A-B832-4E6B-99E9-51FEB4379F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1750593"/>
            <a:ext cx="1786740" cy="654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467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C68CA-0BBB-468D-86F4-8DE6DBDF5D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5669717"/>
            <a:ext cx="997875" cy="3653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920EDD-0E20-4089-B0A8-9E6753A962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61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59AB6-50C4-49A8-AC7F-FD24CC37CC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2A04F5C-C7A4-4200-BEEB-E975C9F38C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62" y="871929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34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59AB6-50C4-49A8-AC7F-FD24CC37CC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2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2B3084-CF08-4D27-AB10-B0936F6FB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95D5AC-73C2-4BBE-A45B-F463E4BA88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62" y="871929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1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C4010-19CE-4E8B-8111-D896F6EB4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97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62BE4F-2160-469C-8754-9A478027F5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95" y="0"/>
            <a:ext cx="5561905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77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0380DC-065D-49A0-8F53-1BEC62DC0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11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54D828-D07B-437A-876A-0A1EDDF1D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46A39E-3A31-4452-A3FC-8CB42386A4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249" y="6091088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73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E160E2-EE75-467B-ABA1-AD39BA035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0"/>
            <a:ext cx="5957324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EAC5ED-F4F1-43B3-9510-57A7EEBD71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212" y="5944176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91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28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C4010-19CE-4E8B-8111-D896F6EB4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558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512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788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2989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714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6405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9403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2624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3439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2948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29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0380DC-065D-49A0-8F53-1BEC62DC0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F47C7F-DC12-4F3E-889B-5B3E83AD85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1750593"/>
            <a:ext cx="1786740" cy="65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31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0538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853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1138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7028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3849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5883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8642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1815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9F47B-B7C4-4130-827C-7A1695ED3A7D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706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0380DC-065D-49A0-8F53-1BEC62DC0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69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EC4010-19CE-4E8B-8111-D896F6EB4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FD3D1E-B253-43A8-A2DC-59975A6F3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87" y="5688967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8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0380DC-065D-49A0-8F53-1BEC62DC0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6C68CA-0BBB-468D-86F4-8DE6DBDF5D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5669717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12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/>
            </a:lvl1pPr>
            <a:lvl2pPr marL="742950" indent="-285750">
              <a:lnSpc>
                <a:spcPct val="114000"/>
              </a:lnSpc>
              <a:buFont typeface="Arial" panose="020B0604020202020204" pitchFamily="34" charset="0"/>
              <a:buChar char="•"/>
              <a:defRPr/>
            </a:lvl2pPr>
            <a:lvl3pPr indent="-173038">
              <a:lnSpc>
                <a:spcPct val="114000"/>
              </a:lnSpc>
              <a:buFont typeface="Arial" panose="020B0604020202020204" pitchFamily="34" charset="0"/>
              <a:buChar char="•"/>
              <a:defRPr/>
            </a:lvl3pPr>
          </a:lstStyle>
          <a:p>
            <a:pPr marL="342900" indent="-342900">
              <a:lnSpc>
                <a:spcPct val="114000"/>
              </a:lnSpc>
              <a:buBlip>
                <a:blip r:embed="rId2"/>
              </a:buBlip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 Level List Higher - order considerations</a:t>
            </a:r>
            <a:r>
              <a:rPr lang="ru-RU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well as strengthening and developing the structure</a:t>
            </a:r>
            <a:b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Second level</a:t>
            </a:r>
            <a:endParaRPr lang="ru-RU" sz="160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Higher-order ideological considerations</a:t>
            </a:r>
            <a:b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2" indent="-173038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even the third level Higher-order ideological considerations</a:t>
            </a:r>
            <a:r>
              <a:rPr lang="ru-RU" sz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  <a:p>
            <a:pPr lvl="2" indent="-173038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well as strengthening and developing the structure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95420B-7F25-4D06-B133-1830AD0772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914359-E5F8-49BF-90CE-9A6546F7CB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5669717"/>
            <a:ext cx="997875" cy="3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15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D83667-0BEC-4B5D-91FC-611D5EAE1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57324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EC3BE4-AC12-4186-A6E5-ECB96B37DE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5669717"/>
            <a:ext cx="997875" cy="3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69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итульный слайд">
    <p:bg>
      <p:bgPr>
        <a:solidFill>
          <a:srgbClr val="36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D83667-0BEC-4B5D-91FC-611D5EAE1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57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0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9F47B-B7C4-4130-827C-7A1695ED3A7D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45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9F47B-B7C4-4130-827C-7A1695ED3A7D}" type="datetimeFigureOut">
              <a:rPr lang="ru-RU" smtClean="0"/>
              <a:t>02.03.2023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98D45-C53E-49B7-99BB-B4277F5FEE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02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7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1750593"/>
            <a:ext cx="1786740" cy="654129"/>
          </a:xfrm>
          <a:prstGeom prst="rect">
            <a:avLst/>
          </a:prstGeom>
        </p:spPr>
      </p:pic>
      <p:sp>
        <p:nvSpPr>
          <p:cNvPr id="8" name="Заголовок 6"/>
          <p:cNvSpPr txBox="1">
            <a:spLocks/>
          </p:cNvSpPr>
          <p:nvPr/>
        </p:nvSpPr>
        <p:spPr>
          <a:xfrm>
            <a:off x="919942" y="2954058"/>
            <a:ext cx="7809279" cy="1391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000" b="1" dirty="0">
                <a:solidFill>
                  <a:srgbClr val="3C4F9A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rPr>
              <a:t>Комплексные решения</a:t>
            </a: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3C4F9A"/>
                </a:solidFill>
                <a:effectLst/>
                <a:uLnTx/>
                <a:uFillTx/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3C4F9A"/>
                </a:solidFill>
                <a:effectLst/>
                <a:uLnTx/>
                <a:uFillTx/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rPr>
              <a:t>для вертикальных рынков</a:t>
            </a:r>
          </a:p>
        </p:txBody>
      </p:sp>
    </p:spTree>
    <p:extLst>
      <p:ext uri="{BB962C8B-B14F-4D97-AF65-F5344CB8AC3E}">
        <p14:creationId xmlns:p14="http://schemas.microsoft.com/office/powerpoint/2010/main" val="2807848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одержимое 3">
            <a:extLst>
              <a:ext uri="{FF2B5EF4-FFF2-40B4-BE49-F238E27FC236}">
                <a16:creationId xmlns:a16="http://schemas.microsoft.com/office/drawing/2014/main" id="{15A3440B-6EF6-4606-B8C3-D4AA04F6F496}"/>
              </a:ext>
            </a:extLst>
          </p:cNvPr>
          <p:cNvSpPr txBox="1">
            <a:spLocks/>
          </p:cNvSpPr>
          <p:nvPr/>
        </p:nvSpPr>
        <p:spPr>
          <a:xfrm>
            <a:off x="947636" y="551515"/>
            <a:ext cx="10894741" cy="842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E4F9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en-US" sz="3100"/>
              <a:t>Prestigio Solutions™ </a:t>
            </a:r>
          </a:p>
          <a:p>
            <a:r>
              <a:rPr lang="ru-RU" sz="3100"/>
              <a:t>Реализованные проекты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662206D-72F6-43BB-AAAD-199D705B6D79}"/>
              </a:ext>
            </a:extLst>
          </p:cNvPr>
          <p:cNvSpPr/>
          <p:nvPr/>
        </p:nvSpPr>
        <p:spPr>
          <a:xfrm>
            <a:off x="947636" y="1653974"/>
            <a:ext cx="52457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ru-RU" sz="1600" b="1" dirty="0">
                <a:solidFill>
                  <a:srgbClr val="00A7FF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Крупнейший разработчик видеоигр (</a:t>
            </a:r>
            <a:r>
              <a:rPr lang="en-US" sz="1600" b="1" dirty="0">
                <a:solidFill>
                  <a:srgbClr val="00A7FF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Wargaming)</a:t>
            </a:r>
            <a:r>
              <a:rPr lang="ru-RU" sz="1600" b="1" dirty="0">
                <a:solidFill>
                  <a:srgbClr val="00A7FF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, Кипр</a:t>
            </a:r>
            <a:endParaRPr lang="en-US" sz="1600" b="1" dirty="0">
              <a:solidFill>
                <a:srgbClr val="00A7FF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59CBF74E-4C2C-41D3-B3E4-C5B6122F12C3}"/>
              </a:ext>
            </a:extLst>
          </p:cNvPr>
          <p:cNvSpPr/>
          <p:nvPr/>
        </p:nvSpPr>
        <p:spPr>
          <a:xfrm>
            <a:off x="947634" y="2298317"/>
            <a:ext cx="5088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>
                <a:latin typeface="Segoe UI" panose="020B0502040204020203" pitchFamily="34" charset="0"/>
                <a:cs typeface="Segoe UI" panose="020B0502040204020203" pitchFamily="34" charset="0"/>
              </a:rPr>
              <a:t>Интерактивные панели </a:t>
            </a:r>
            <a:r>
              <a:rPr lang="en-US" sz="1400" err="1">
                <a:latin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400">
                <a:latin typeface="Segoe UI" panose="020B0502040204020203" pitchFamily="34" charset="0"/>
                <a:cs typeface="Segoe UI" panose="020B0502040204020203" pitchFamily="34" charset="0"/>
              </a:rPr>
              <a:t>для оборудования переговорных комнат.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B9F80748-BCBF-4540-978E-E2BDC11BB947}"/>
              </a:ext>
            </a:extLst>
          </p:cNvPr>
          <p:cNvSpPr/>
          <p:nvPr/>
        </p:nvSpPr>
        <p:spPr>
          <a:xfrm>
            <a:off x="947635" y="2885080"/>
            <a:ext cx="50883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ru-RU" sz="1600" b="1">
                <a:solidFill>
                  <a:srgbClr val="00A7FF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Международная сеть супермаркетов и продуктовых магазинов (</a:t>
            </a:r>
            <a:r>
              <a:rPr lang="en-US" sz="1600" b="1">
                <a:solidFill>
                  <a:srgbClr val="00A7FF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Carrefour)</a:t>
            </a:r>
            <a:r>
              <a:rPr lang="ru-RU" sz="1600" b="1">
                <a:solidFill>
                  <a:srgbClr val="00A7FF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, Румыния</a:t>
            </a:r>
            <a:endParaRPr lang="en-US" sz="1600" b="1">
              <a:solidFill>
                <a:srgbClr val="00A7FF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CB53A97-84A2-4962-B617-F216126FA678}"/>
              </a:ext>
            </a:extLst>
          </p:cNvPr>
          <p:cNvSpPr/>
          <p:nvPr/>
        </p:nvSpPr>
        <p:spPr>
          <a:xfrm>
            <a:off x="947633" y="3533398"/>
            <a:ext cx="5088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LCD </a:t>
            </a:r>
            <a:r>
              <a:rPr lang="ru-RU" sz="1400">
                <a:latin typeface="Segoe UI" panose="020B0502040204020203" pitchFamily="34" charset="0"/>
                <a:cs typeface="Segoe UI" panose="020B0502040204020203" pitchFamily="34" charset="0"/>
              </a:rPr>
              <a:t>видеостены и профессиональные дисплеи для навигации посетителей и демонстрации акций и промо.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98C33198-53B0-4D3B-AFE4-D86E313BA56F}"/>
              </a:ext>
            </a:extLst>
          </p:cNvPr>
          <p:cNvSpPr/>
          <p:nvPr/>
        </p:nvSpPr>
        <p:spPr>
          <a:xfrm>
            <a:off x="6395006" y="4056618"/>
            <a:ext cx="50883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ru-RU" sz="1600" b="1" dirty="0">
                <a:solidFill>
                  <a:srgbClr val="00A7FF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Проект «Отделение будущего» для одного из ведущих банков (</a:t>
            </a:r>
            <a:r>
              <a:rPr lang="ru-RU" sz="1600" b="1" dirty="0" err="1">
                <a:solidFill>
                  <a:srgbClr val="00A7FF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ПриватБанк</a:t>
            </a:r>
            <a:r>
              <a:rPr lang="ru-RU" sz="1600" b="1" dirty="0">
                <a:solidFill>
                  <a:srgbClr val="00A7FF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), Украина</a:t>
            </a:r>
            <a:endParaRPr lang="en-US" sz="1600" b="1" dirty="0">
              <a:solidFill>
                <a:srgbClr val="00A7FF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C9BF7ED9-1717-471D-A72E-C040FDA3924E}"/>
              </a:ext>
            </a:extLst>
          </p:cNvPr>
          <p:cNvSpPr/>
          <p:nvPr/>
        </p:nvSpPr>
        <p:spPr>
          <a:xfrm>
            <a:off x="6395005" y="4708911"/>
            <a:ext cx="5088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LCD </a:t>
            </a:r>
            <a:r>
              <a:rPr lang="ru-RU" sz="1400">
                <a:latin typeface="Segoe UI" panose="020B0502040204020203" pitchFamily="34" charset="0"/>
                <a:cs typeface="Segoe UI" panose="020B0502040204020203" pitchFamily="34" charset="0"/>
              </a:rPr>
              <a:t>видеостены, интерактивные панели, программное обеспечение для управления контентом.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BB9507FC-55F8-4A1F-9A59-C553BCDEA917}"/>
              </a:ext>
            </a:extLst>
          </p:cNvPr>
          <p:cNvSpPr/>
          <p:nvPr/>
        </p:nvSpPr>
        <p:spPr>
          <a:xfrm>
            <a:off x="947633" y="4119992"/>
            <a:ext cx="50883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ru-RU" sz="1600" b="1" dirty="0">
                <a:solidFill>
                  <a:srgbClr val="00A7FF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Видеостена в Парламенте, Армения</a:t>
            </a:r>
            <a:endParaRPr lang="en-US" sz="1600" b="1" dirty="0">
              <a:solidFill>
                <a:srgbClr val="00A7FF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93BFEAF4-A538-43FA-9229-BD2CEBE8D451}"/>
              </a:ext>
            </a:extLst>
          </p:cNvPr>
          <p:cNvSpPr/>
          <p:nvPr/>
        </p:nvSpPr>
        <p:spPr>
          <a:xfrm>
            <a:off x="947633" y="4458546"/>
            <a:ext cx="5088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LED </a:t>
            </a:r>
            <a:r>
              <a:rPr lang="ru-RU" sz="1400">
                <a:latin typeface="Segoe UI" panose="020B0502040204020203" pitchFamily="34" charset="0"/>
                <a:cs typeface="Segoe UI" panose="020B0502040204020203" pitchFamily="34" charset="0"/>
              </a:rPr>
              <a:t>видеостена в одном из главных залов парламента</a:t>
            </a:r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400">
                <a:latin typeface="Segoe UI" panose="020B0502040204020203" pitchFamily="34" charset="0"/>
                <a:cs typeface="Segoe UI" panose="020B0502040204020203" pitchFamily="34" charset="0"/>
              </a:rPr>
              <a:t>для демонстрации различных видов контента.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64C8AB31-B38D-4C00-93DA-D54EB303FD82}"/>
              </a:ext>
            </a:extLst>
          </p:cNvPr>
          <p:cNvSpPr/>
          <p:nvPr/>
        </p:nvSpPr>
        <p:spPr>
          <a:xfrm>
            <a:off x="6395006" y="1655900"/>
            <a:ext cx="50883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ru-RU" sz="1600" b="1" dirty="0">
                <a:solidFill>
                  <a:srgbClr val="00A7FF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Проект ООН, Босния и Герцеговина</a:t>
            </a:r>
            <a:endParaRPr lang="en-US" sz="1600" b="1" dirty="0">
              <a:solidFill>
                <a:srgbClr val="00A7FF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B3C1461E-6E1E-45E3-9AF5-EC6050A569BE}"/>
              </a:ext>
            </a:extLst>
          </p:cNvPr>
          <p:cNvSpPr/>
          <p:nvPr/>
        </p:nvSpPr>
        <p:spPr>
          <a:xfrm>
            <a:off x="6395006" y="2023244"/>
            <a:ext cx="5088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>
                <a:latin typeface="Segoe UI" panose="020B0502040204020203" pitchFamily="34" charset="0"/>
                <a:cs typeface="Segoe UI" panose="020B0502040204020203" pitchFamily="34" charset="0"/>
              </a:rPr>
              <a:t>Интерактивные тотемы и программное обеспечение для управления контентом для взаимодействия с аудиторией.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A498EF64-548B-4C96-A504-DF92BFEABBFE}"/>
              </a:ext>
            </a:extLst>
          </p:cNvPr>
          <p:cNvSpPr/>
          <p:nvPr/>
        </p:nvSpPr>
        <p:spPr>
          <a:xfrm>
            <a:off x="6395006" y="2608809"/>
            <a:ext cx="5088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ru-RU" sz="1600" b="1">
                <a:solidFill>
                  <a:srgbClr val="00A7FF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Бренд-зоны для известных брендов в розничных магазинах (</a:t>
            </a:r>
            <a:r>
              <a:rPr lang="en-US" sz="1600" b="1">
                <a:solidFill>
                  <a:srgbClr val="00A7FF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Bang &amp; Olufsen, Apple), </a:t>
            </a:r>
            <a:r>
              <a:rPr lang="ru-RU" sz="1600" b="1">
                <a:solidFill>
                  <a:srgbClr val="00A7FF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Кипр, Украина, Беларусь </a:t>
            </a:r>
            <a:endParaRPr lang="en-US" sz="1600" b="1">
              <a:solidFill>
                <a:srgbClr val="00A7FF"/>
              </a:solidFill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01361E73-0B8A-4605-8479-31A7E3417A90}"/>
              </a:ext>
            </a:extLst>
          </p:cNvPr>
          <p:cNvSpPr/>
          <p:nvPr/>
        </p:nvSpPr>
        <p:spPr>
          <a:xfrm>
            <a:off x="6395005" y="3471782"/>
            <a:ext cx="5088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Полностью </a:t>
            </a:r>
            <a:r>
              <a:rPr lang="ru-RU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кастомизированные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решения для бренд-зон известных брендов.</a:t>
            </a:r>
          </a:p>
        </p:txBody>
      </p:sp>
      <p:pic>
        <p:nvPicPr>
          <p:cNvPr id="45" name="Picture 5">
            <a:extLst>
              <a:ext uri="{FF2B5EF4-FFF2-40B4-BE49-F238E27FC236}">
                <a16:creationId xmlns:a16="http://schemas.microsoft.com/office/drawing/2014/main" id="{A613FD6E-FEB7-4C78-93C8-8B84C454B6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33" y="5320320"/>
            <a:ext cx="2078182" cy="1386148"/>
          </a:xfrm>
          <a:prstGeom prst="rect">
            <a:avLst/>
          </a:prstGeom>
        </p:spPr>
      </p:pic>
      <p:pic>
        <p:nvPicPr>
          <p:cNvPr id="46" name="Picture 6">
            <a:extLst>
              <a:ext uri="{FF2B5EF4-FFF2-40B4-BE49-F238E27FC236}">
                <a16:creationId xmlns:a16="http://schemas.microsoft.com/office/drawing/2014/main" id="{34A1F353-AE7D-41FF-AC7C-0EF72DE15F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4" t="14939" r="18879" b="2840"/>
          <a:stretch/>
        </p:blipFill>
        <p:spPr>
          <a:xfrm>
            <a:off x="3108943" y="5320319"/>
            <a:ext cx="1893617" cy="1386149"/>
          </a:xfrm>
          <a:prstGeom prst="rect">
            <a:avLst/>
          </a:prstGeom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1A656AD9-3B43-4078-8DF6-8EF01C38BB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88" y="5317374"/>
            <a:ext cx="2454999" cy="1380937"/>
          </a:xfrm>
          <a:prstGeom prst="rect">
            <a:avLst/>
          </a:prstGeom>
        </p:spPr>
      </p:pic>
      <p:pic>
        <p:nvPicPr>
          <p:cNvPr id="49" name="Picture 5">
            <a:extLst>
              <a:ext uri="{FF2B5EF4-FFF2-40B4-BE49-F238E27FC236}">
                <a16:creationId xmlns:a16="http://schemas.microsoft.com/office/drawing/2014/main" id="{055DF1E4-6506-4B16-88E7-A343938A86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751" y="5306983"/>
            <a:ext cx="1840808" cy="138060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66DB6D-D962-41E3-8DE0-777F4A477C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815" y="5318259"/>
            <a:ext cx="1840808" cy="13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0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6"/>
          <p:cNvSpPr txBox="1">
            <a:spLocks/>
          </p:cNvSpPr>
          <p:nvPr/>
        </p:nvSpPr>
        <p:spPr>
          <a:xfrm>
            <a:off x="935400" y="529736"/>
            <a:ext cx="8330909" cy="897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E4F9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ru-RU"/>
              <a:t>Практический кейс </a:t>
            </a:r>
            <a:r>
              <a:rPr lang="en-US"/>
              <a:t>1: </a:t>
            </a:r>
            <a:r>
              <a:rPr lang="ru-RU"/>
              <a:t>Образование</a:t>
            </a:r>
            <a:endParaRPr lang="en-US"/>
          </a:p>
          <a:p>
            <a:r>
              <a:rPr lang="ru-RU"/>
              <a:t>Оснащение классов и аудиторий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8FC18A49-9AD6-4B84-BEDB-E2D3B74A0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086270"/>
              </p:ext>
            </p:extLst>
          </p:nvPr>
        </p:nvGraphicFramePr>
        <p:xfrm>
          <a:off x="930311" y="3737565"/>
          <a:ext cx="6950498" cy="1888965"/>
        </p:xfrm>
        <a:graphic>
          <a:graphicData uri="http://schemas.openxmlformats.org/drawingml/2006/table">
            <a:tbl>
              <a:tblPr bandRow="1"/>
              <a:tblGrid>
                <a:gridCol w="938371">
                  <a:extLst>
                    <a:ext uri="{9D8B030D-6E8A-4147-A177-3AD203B41FA5}">
                      <a16:colId xmlns:a16="http://schemas.microsoft.com/office/drawing/2014/main" val="668081417"/>
                    </a:ext>
                  </a:extLst>
                </a:gridCol>
                <a:gridCol w="4013079">
                  <a:extLst>
                    <a:ext uri="{9D8B030D-6E8A-4147-A177-3AD203B41FA5}">
                      <a16:colId xmlns:a16="http://schemas.microsoft.com/office/drawing/2014/main" val="2041818882"/>
                    </a:ext>
                  </a:extLst>
                </a:gridCol>
                <a:gridCol w="972868">
                  <a:extLst>
                    <a:ext uri="{9D8B030D-6E8A-4147-A177-3AD203B41FA5}">
                      <a16:colId xmlns:a16="http://schemas.microsoft.com/office/drawing/2014/main" val="2924556841"/>
                    </a:ext>
                  </a:extLst>
                </a:gridCol>
                <a:gridCol w="1026180">
                  <a:extLst>
                    <a:ext uri="{9D8B030D-6E8A-4147-A177-3AD203B41FA5}">
                      <a16:colId xmlns:a16="http://schemas.microsoft.com/office/drawing/2014/main" val="2502994887"/>
                    </a:ext>
                  </a:extLst>
                </a:gridCol>
              </a:tblGrid>
              <a:tr h="221955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rtl="0" fontAlgn="b"/>
                      <a:r>
                        <a:rPr lang="ru-RU" sz="1000" b="1" dirty="0" err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Партномер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rtl="0" fontAlgn="b"/>
                      <a:r>
                        <a:rPr lang="ru-RU" sz="1000" b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Название</a:t>
                      </a:r>
                      <a:endParaRPr lang="en-US" sz="1000" b="1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Партнерская цена</a:t>
                      </a:r>
                      <a:endParaRPr lang="en-US" sz="1000" b="1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Клиентская</a:t>
                      </a:r>
                    </a:p>
                    <a:p>
                      <a:pPr algn="ctr" rtl="0" fontAlgn="b"/>
                      <a:r>
                        <a:rPr lang="ru-RU" sz="1000" b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цена</a:t>
                      </a:r>
                      <a:endParaRPr lang="en-US" sz="1000" b="1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57978"/>
                  </a:ext>
                </a:extLst>
              </a:tr>
              <a:tr h="221955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sz="10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PMB528L653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rtl="0" fontAlgn="b"/>
                      <a:r>
                        <a:rPr lang="en-US" sz="1000" b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MultiBoard</a:t>
                      </a:r>
                      <a:r>
                        <a:rPr lang="en-US" sz="10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65” Prime Series UHD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971296"/>
                  </a:ext>
                </a:extLst>
              </a:tr>
              <a:tr h="2219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Arial"/>
                        </a:rPr>
                        <a:t>PMBWMK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Arial"/>
                        </a:rPr>
                        <a:t>PS Wall mount / Stand mount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00" b="0" i="0" u="none" strike="noStrike" cap="non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  <a:sym typeface="Arial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00" b="0" i="0" u="none" strike="noStrike" cap="non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  <a:sym typeface="Arial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23905"/>
                  </a:ext>
                </a:extLst>
              </a:tr>
              <a:tr h="221955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Arial"/>
                        </a:rPr>
                        <a:t>PMBST01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Arial"/>
                        </a:rPr>
                        <a:t>PS Mobile cart 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00" b="0" i="0" u="none" strike="noStrike" cap="non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  <a:sym typeface="Arial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00" b="0" i="0" u="none" strike="noStrike" cap="non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  <a:sym typeface="Arial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433308"/>
                  </a:ext>
                </a:extLst>
              </a:tr>
              <a:tr h="221955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rtl="0" fontAlgn="b"/>
                      <a:r>
                        <a:rPr lang="en-US" sz="10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PVCCU12M601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Collaboration Bar Alpha (incl. Hanging components)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291125"/>
                  </a:ext>
                </a:extLst>
              </a:tr>
              <a:tr h="221955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Arial"/>
                        </a:rPr>
                        <a:t>PSJ1-Y01</a:t>
                      </a:r>
                      <a:endParaRPr lang="ru-RU" sz="1000" b="0" i="0" u="none" strike="noStrike" cap="none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  <a:sym typeface="Arial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JoinU</a:t>
                      </a:r>
                      <a:r>
                        <a:rPr lang="en-US" sz="10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for screensharing, videoconferencing and booking system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00" b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00" b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60518"/>
                  </a:ext>
                </a:extLst>
              </a:tr>
              <a:tr h="221955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kern="1200" cap="non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MC-1Y-1A</a:t>
                      </a:r>
                      <a:endParaRPr lang="ru-RU" sz="1000" b="0" i="0" u="none" strike="noStrike" kern="1200" cap="non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rtl="0" fontAlgn="b"/>
                      <a:r>
                        <a:rPr lang="en-US" sz="1000" b="0" i="0" u="none" strike="noStrike" kern="1200" cap="none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mozaBook</a:t>
                      </a:r>
                      <a:r>
                        <a:rPr lang="en-US" sz="1000" b="0" i="0" u="none" strike="noStrike" kern="1200" cap="non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CLASSROOM</a:t>
                      </a:r>
                      <a:r>
                        <a:rPr lang="ru-RU" sz="1000" b="0" i="0" u="none" strike="noStrike" kern="1200" cap="non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. </a:t>
                      </a:r>
                      <a:r>
                        <a:rPr lang="en-US" sz="1000" b="0" i="0" u="none" strike="noStrike" kern="1200" cap="non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Interactive educational presentation software  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 i="0" u="none" strike="noStrike" kern="1200" cap="non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 i="0" u="none" strike="noStrike" kern="1200" cap="non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718762"/>
                  </a:ext>
                </a:extLst>
              </a:tr>
              <a:tr h="221955"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b="1" i="0" u="none" strike="noStrike" kern="1200" cap="non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ВСЕГО</a:t>
                      </a:r>
                      <a:r>
                        <a:rPr lang="en-US" sz="1000" b="1" i="0" u="none" strike="noStrike" kern="1200" cap="non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:</a:t>
                      </a:r>
                      <a:endParaRPr lang="ru-RU" sz="1000" b="1" i="0" u="none" strike="noStrike" kern="1200" cap="non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1000" b="0" i="0" u="none" strike="noStrike" kern="1200" cap="non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i="0" u="none" strike="noStrike" kern="1200" cap="non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 </a:t>
                      </a:r>
                      <a:r>
                        <a:rPr lang="ru-RU" sz="1000" b="1" i="0" u="none" strike="noStrike" kern="1200" cap="non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8</a:t>
                      </a:r>
                      <a:r>
                        <a:rPr lang="en-US" sz="1000" b="1" i="0" u="none" strike="noStrike" kern="1200" cap="non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49 USD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1" i="0" u="none" strike="noStrike" kern="1200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4 849 </a:t>
                      </a:r>
                      <a:r>
                        <a:rPr lang="en-US" sz="1000" b="1" i="0" u="none" strike="noStrike" kern="1200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USD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52524"/>
                  </a:ext>
                </a:extLst>
              </a:tr>
            </a:tbl>
          </a:graphicData>
        </a:graphic>
      </p:graphicFrame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8CC9072-E7C7-414C-B1BB-C76D69CA1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52" y="2235221"/>
            <a:ext cx="940497" cy="568217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DE2AC6F-AD34-4B9B-AD22-70678AEF9C81}"/>
              </a:ext>
            </a:extLst>
          </p:cNvPr>
          <p:cNvSpPr/>
          <p:nvPr/>
        </p:nvSpPr>
        <p:spPr>
          <a:xfrm>
            <a:off x="890651" y="2809667"/>
            <a:ext cx="13644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srgbClr val="3E4F98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3E4F98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ru-RU" sz="1000" b="0" i="0" u="none" strike="noStrike" kern="0" cap="none" spc="0" normalizeH="0" baseline="0" noProof="0">
                <a:ln>
                  <a:noFill/>
                </a:ln>
                <a:solidFill>
                  <a:srgbClr val="3E4F98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3E4F98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5”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3E4F98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Prime Series (UHD)</a:t>
            </a:r>
            <a:endParaRPr kumimoji="0" lang="ru-RU" sz="1000" b="0" i="0" u="none" strike="noStrike" kern="0" cap="none" spc="0" normalizeH="0" baseline="0" noProof="0">
              <a:ln>
                <a:noFill/>
              </a:ln>
              <a:solidFill>
                <a:srgbClr val="3E4F98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Знак ''плюс'' 11">
            <a:extLst>
              <a:ext uri="{FF2B5EF4-FFF2-40B4-BE49-F238E27FC236}">
                <a16:creationId xmlns:a16="http://schemas.microsoft.com/office/drawing/2014/main" id="{6B1CA8DE-309E-4531-A28F-9056BF94A45A}"/>
              </a:ext>
            </a:extLst>
          </p:cNvPr>
          <p:cNvSpPr/>
          <p:nvPr/>
        </p:nvSpPr>
        <p:spPr>
          <a:xfrm>
            <a:off x="2130056" y="2120279"/>
            <a:ext cx="277238" cy="286450"/>
          </a:xfrm>
          <a:prstGeom prst="mathPlus">
            <a:avLst/>
          </a:prstGeom>
          <a:solidFill>
            <a:srgbClr val="00A7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ru-RU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Знак ''плюс'' 12">
            <a:extLst>
              <a:ext uri="{FF2B5EF4-FFF2-40B4-BE49-F238E27FC236}">
                <a16:creationId xmlns:a16="http://schemas.microsoft.com/office/drawing/2014/main" id="{3ECD6A61-36CB-456E-B302-3380FA22CEE3}"/>
              </a:ext>
            </a:extLst>
          </p:cNvPr>
          <p:cNvSpPr/>
          <p:nvPr/>
        </p:nvSpPr>
        <p:spPr>
          <a:xfrm>
            <a:off x="3288822" y="2126250"/>
            <a:ext cx="277238" cy="286450"/>
          </a:xfrm>
          <a:prstGeom prst="mathPlus">
            <a:avLst/>
          </a:prstGeom>
          <a:solidFill>
            <a:srgbClr val="00A7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ru-RU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Знак ''плюс'' 13">
            <a:extLst>
              <a:ext uri="{FF2B5EF4-FFF2-40B4-BE49-F238E27FC236}">
                <a16:creationId xmlns:a16="http://schemas.microsoft.com/office/drawing/2014/main" id="{92AE9F52-F4D6-46EE-B8EB-BE77BE6DEE6B}"/>
              </a:ext>
            </a:extLst>
          </p:cNvPr>
          <p:cNvSpPr/>
          <p:nvPr/>
        </p:nvSpPr>
        <p:spPr>
          <a:xfrm>
            <a:off x="5118018" y="2719057"/>
            <a:ext cx="277238" cy="286450"/>
          </a:xfrm>
          <a:prstGeom prst="mathPlus">
            <a:avLst/>
          </a:prstGeom>
          <a:solidFill>
            <a:srgbClr val="00A7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ru-RU" ker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0C923F1-B28B-4938-AFBC-05F22D40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151" y="2173119"/>
            <a:ext cx="996437" cy="18901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6358EF1-0451-4337-9A64-5BF87794A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824" y="2847647"/>
            <a:ext cx="694946" cy="345217"/>
          </a:xfrm>
          <a:prstGeom prst="rect">
            <a:avLst/>
          </a:prstGeom>
        </p:spPr>
      </p:pic>
      <p:sp>
        <p:nvSpPr>
          <p:cNvPr id="17" name="Знак ''плюс'' 16">
            <a:extLst>
              <a:ext uri="{FF2B5EF4-FFF2-40B4-BE49-F238E27FC236}">
                <a16:creationId xmlns:a16="http://schemas.microsoft.com/office/drawing/2014/main" id="{9CD2464E-E290-4298-B3E6-AA8617F3EEEB}"/>
              </a:ext>
            </a:extLst>
          </p:cNvPr>
          <p:cNvSpPr/>
          <p:nvPr/>
        </p:nvSpPr>
        <p:spPr>
          <a:xfrm>
            <a:off x="5121340" y="2120279"/>
            <a:ext cx="277238" cy="286450"/>
          </a:xfrm>
          <a:prstGeom prst="mathPlus">
            <a:avLst/>
          </a:prstGeom>
          <a:solidFill>
            <a:srgbClr val="00A7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ru-RU" ker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904B6BB-E8E0-4670-A721-9635BE47A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1277" y="2005477"/>
            <a:ext cx="1462571" cy="45966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7944287-E7CE-4381-8C52-948F612679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19742" r="55788" b="18479"/>
          <a:stretch/>
        </p:blipFill>
        <p:spPr>
          <a:xfrm>
            <a:off x="2478981" y="2005477"/>
            <a:ext cx="707746" cy="4819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56CA01C-35BC-42A5-8910-4A08D44A60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859" y="2658449"/>
            <a:ext cx="383196" cy="56671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C31EE3A-CA12-4970-912A-5449C6B164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0062" y="2679039"/>
            <a:ext cx="940498" cy="642379"/>
          </a:xfrm>
          <a:prstGeom prst="rect">
            <a:avLst/>
          </a:prstGeom>
        </p:spPr>
      </p:pic>
      <p:sp>
        <p:nvSpPr>
          <p:cNvPr id="22" name="Знак ''плюс'' 21">
            <a:extLst>
              <a:ext uri="{FF2B5EF4-FFF2-40B4-BE49-F238E27FC236}">
                <a16:creationId xmlns:a16="http://schemas.microsoft.com/office/drawing/2014/main" id="{CDD28078-7D84-435F-9388-05540F1499C3}"/>
              </a:ext>
            </a:extLst>
          </p:cNvPr>
          <p:cNvSpPr/>
          <p:nvPr/>
        </p:nvSpPr>
        <p:spPr>
          <a:xfrm>
            <a:off x="2132004" y="2749024"/>
            <a:ext cx="277238" cy="286450"/>
          </a:xfrm>
          <a:prstGeom prst="mathPlus">
            <a:avLst/>
          </a:prstGeom>
          <a:solidFill>
            <a:srgbClr val="00A7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ru-RU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1C71262-8120-473D-952C-6D46AB1CAE3B}"/>
              </a:ext>
            </a:extLst>
          </p:cNvPr>
          <p:cNvSpPr/>
          <p:nvPr/>
        </p:nvSpPr>
        <p:spPr>
          <a:xfrm>
            <a:off x="2279216" y="2430210"/>
            <a:ext cx="1131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kern="0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PS Stand mount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F8785FB-CB20-42C0-87D9-268D9945CB35}"/>
              </a:ext>
            </a:extLst>
          </p:cNvPr>
          <p:cNvSpPr/>
          <p:nvPr/>
        </p:nvSpPr>
        <p:spPr>
          <a:xfrm>
            <a:off x="2300313" y="3213359"/>
            <a:ext cx="10436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kern="0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PS Mobile cart</a:t>
            </a:r>
          </a:p>
        </p:txBody>
      </p:sp>
      <p:sp>
        <p:nvSpPr>
          <p:cNvPr id="25" name="Знак ''плюс'' 24">
            <a:extLst>
              <a:ext uri="{FF2B5EF4-FFF2-40B4-BE49-F238E27FC236}">
                <a16:creationId xmlns:a16="http://schemas.microsoft.com/office/drawing/2014/main" id="{D50D7FDF-737C-487D-9E35-A724D1E0DA48}"/>
              </a:ext>
            </a:extLst>
          </p:cNvPr>
          <p:cNvSpPr/>
          <p:nvPr/>
        </p:nvSpPr>
        <p:spPr>
          <a:xfrm>
            <a:off x="3288822" y="2719057"/>
            <a:ext cx="277238" cy="286450"/>
          </a:xfrm>
          <a:prstGeom prst="mathPlus">
            <a:avLst/>
          </a:prstGeom>
          <a:solidFill>
            <a:srgbClr val="00A7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ru-RU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83620FA-31E3-4492-B251-E760F0906CF7}"/>
              </a:ext>
            </a:extLst>
          </p:cNvPr>
          <p:cNvSpPr/>
          <p:nvPr/>
        </p:nvSpPr>
        <p:spPr>
          <a:xfrm>
            <a:off x="3543370" y="2437286"/>
            <a:ext cx="15453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kern="0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Collaboration Bar Alpha</a:t>
            </a:r>
            <a:endParaRPr lang="ru-RU" sz="1000" kern="0">
              <a:solidFill>
                <a:srgbClr val="3E4F9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AB7E852-C4A9-42BF-A0DB-B1697E6E3E5F}"/>
              </a:ext>
            </a:extLst>
          </p:cNvPr>
          <p:cNvSpPr/>
          <p:nvPr/>
        </p:nvSpPr>
        <p:spPr>
          <a:xfrm>
            <a:off x="3667972" y="3215626"/>
            <a:ext cx="13956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kern="0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Hanging components</a:t>
            </a:r>
            <a:endParaRPr lang="ru-RU" sz="1000" kern="0">
              <a:solidFill>
                <a:srgbClr val="3E4F9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87866AED-06D5-42CB-A615-3523C6823821}"/>
              </a:ext>
            </a:extLst>
          </p:cNvPr>
          <p:cNvSpPr/>
          <p:nvPr/>
        </p:nvSpPr>
        <p:spPr>
          <a:xfrm>
            <a:off x="5693656" y="3215911"/>
            <a:ext cx="1054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kern="0" err="1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JoinU</a:t>
            </a:r>
            <a:r>
              <a:rPr lang="en-US" sz="1000" kern="0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Software</a:t>
            </a:r>
            <a:endParaRPr lang="ru-RU" sz="1000" kern="0">
              <a:solidFill>
                <a:srgbClr val="3E4F9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55D7988-B5B6-4A9F-BF9B-1BA24AB5A115}"/>
              </a:ext>
            </a:extLst>
          </p:cNvPr>
          <p:cNvSpPr/>
          <p:nvPr/>
        </p:nvSpPr>
        <p:spPr>
          <a:xfrm>
            <a:off x="5510639" y="2413565"/>
            <a:ext cx="16438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kern="0" err="1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mozaBook</a:t>
            </a:r>
            <a:r>
              <a:rPr lang="en-US" sz="1000" kern="0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CLASSROOM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4AEEB0-BD75-4D17-AEB2-65C0AFA7DD88}"/>
              </a:ext>
            </a:extLst>
          </p:cNvPr>
          <p:cNvSpPr txBox="1"/>
          <p:nvPr/>
        </p:nvSpPr>
        <p:spPr>
          <a:xfrm>
            <a:off x="930311" y="1362556"/>
            <a:ext cx="3021617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>
                <a:latin typeface="Segoe UI"/>
                <a:ea typeface="Inter" panose="020B0502030000000004" pitchFamily="34" charset="0"/>
                <a:cs typeface="Segoe UI"/>
              </a:defRPr>
            </a:lvl1pPr>
          </a:lstStyle>
          <a:p>
            <a:r>
              <a:rPr lang="ru-RU"/>
              <a:t>Средние школы и</a:t>
            </a:r>
            <a:r>
              <a:rPr lang="en-US"/>
              <a:t> </a:t>
            </a:r>
            <a:r>
              <a:rPr lang="ru-RU"/>
              <a:t>ВУЗы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B1B4CA-A28A-4EAB-971C-8123A32F53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861" y="2685192"/>
            <a:ext cx="3616210" cy="270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9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6"/>
          <p:cNvSpPr txBox="1">
            <a:spLocks/>
          </p:cNvSpPr>
          <p:nvPr/>
        </p:nvSpPr>
        <p:spPr>
          <a:xfrm>
            <a:off x="897839" y="513306"/>
            <a:ext cx="8330909" cy="897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E4F9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ru-RU"/>
              <a:t>Практический кейс </a:t>
            </a:r>
            <a:r>
              <a:rPr lang="en-US"/>
              <a:t>2: B2B</a:t>
            </a:r>
          </a:p>
          <a:p>
            <a:r>
              <a:rPr lang="ru-RU"/>
              <a:t>Оснащение переговорных комнат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30ACEC-ABB5-4430-B8B6-03D1BF0F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961" y="2172429"/>
            <a:ext cx="589956" cy="482001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0C0F44-F65A-4631-8B1C-3A360755C55A}"/>
              </a:ext>
            </a:extLst>
          </p:cNvPr>
          <p:cNvSpPr/>
          <p:nvPr/>
        </p:nvSpPr>
        <p:spPr>
          <a:xfrm>
            <a:off x="935399" y="2761866"/>
            <a:ext cx="1278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kern="0" err="1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MultiBoard</a:t>
            </a:r>
            <a:r>
              <a:rPr lang="en-US" sz="1000" kern="0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75”</a:t>
            </a:r>
          </a:p>
          <a:p>
            <a:pPr algn="ctr"/>
            <a:r>
              <a:rPr lang="en-US" sz="1000" kern="0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Prime Series UHD</a:t>
            </a:r>
            <a:endParaRPr lang="ru-RU" sz="1000" kern="0">
              <a:solidFill>
                <a:srgbClr val="3E4F9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DA216EF-872A-49D5-8BAC-4B32E7D185A3}"/>
              </a:ext>
            </a:extLst>
          </p:cNvPr>
          <p:cNvSpPr/>
          <p:nvPr/>
        </p:nvSpPr>
        <p:spPr>
          <a:xfrm>
            <a:off x="3597473" y="2765584"/>
            <a:ext cx="11160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kern="0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4K PTZ Camera</a:t>
            </a:r>
          </a:p>
          <a:p>
            <a:pPr algn="ctr"/>
            <a:r>
              <a:rPr lang="en-US" sz="1000" kern="0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  <a:endParaRPr lang="ru-RU" sz="1000" kern="0">
              <a:solidFill>
                <a:srgbClr val="3E4F9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370D73BD-C698-45CD-A88E-D13A9A1C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912" y="2123661"/>
            <a:ext cx="873904" cy="553175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4E69700-9D14-431D-A044-0F67EF317066}"/>
              </a:ext>
            </a:extLst>
          </p:cNvPr>
          <p:cNvSpPr/>
          <p:nvPr/>
        </p:nvSpPr>
        <p:spPr>
          <a:xfrm>
            <a:off x="2212093" y="2746574"/>
            <a:ext cx="14255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kern="0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EDBAK Universal </a:t>
            </a:r>
          </a:p>
          <a:p>
            <a:pPr algn="ctr"/>
            <a:r>
              <a:rPr lang="en-US" sz="1000" kern="0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Flat Wall Mount </a:t>
            </a:r>
          </a:p>
          <a:p>
            <a:pPr algn="ctr"/>
            <a:r>
              <a:rPr lang="en-US" sz="1000" kern="0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75″–100″ Screens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8ADD39C-C87A-4DBC-B11B-CFCF92B55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430" y="2250856"/>
            <a:ext cx="641255" cy="358628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0AF7C81-DB04-4B2E-AE80-FE09877727D0}"/>
              </a:ext>
            </a:extLst>
          </p:cNvPr>
          <p:cNvSpPr/>
          <p:nvPr/>
        </p:nvSpPr>
        <p:spPr>
          <a:xfrm>
            <a:off x="4952797" y="2762035"/>
            <a:ext cx="934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kern="0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Wall mount</a:t>
            </a:r>
          </a:p>
          <a:p>
            <a:pPr algn="ctr"/>
            <a:r>
              <a:rPr lang="en-US" sz="1000" kern="0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Camera</a:t>
            </a:r>
            <a:endParaRPr lang="ru-RU" sz="1000" kern="0">
              <a:solidFill>
                <a:srgbClr val="3E4F9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DFFBB47-79AB-4A52-9C85-633930437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152" y="2089057"/>
            <a:ext cx="1088304" cy="657517"/>
          </a:xfrm>
          <a:prstGeom prst="rect">
            <a:avLst/>
          </a:prstGeom>
        </p:spPr>
      </p:pic>
      <p:sp>
        <p:nvSpPr>
          <p:cNvPr id="17" name="Знак ''плюс'' 16">
            <a:extLst>
              <a:ext uri="{FF2B5EF4-FFF2-40B4-BE49-F238E27FC236}">
                <a16:creationId xmlns:a16="http://schemas.microsoft.com/office/drawing/2014/main" id="{C0E68325-956C-45D3-ABCD-243FEC448E96}"/>
              </a:ext>
            </a:extLst>
          </p:cNvPr>
          <p:cNvSpPr/>
          <p:nvPr/>
        </p:nvSpPr>
        <p:spPr>
          <a:xfrm>
            <a:off x="2124848" y="2250594"/>
            <a:ext cx="277238" cy="286450"/>
          </a:xfrm>
          <a:prstGeom prst="mathPlus">
            <a:avLst/>
          </a:prstGeom>
          <a:solidFill>
            <a:srgbClr val="00A7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ru-RU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Знак ''плюс'' 17">
            <a:extLst>
              <a:ext uri="{FF2B5EF4-FFF2-40B4-BE49-F238E27FC236}">
                <a16:creationId xmlns:a16="http://schemas.microsoft.com/office/drawing/2014/main" id="{8331835A-E87B-4BC6-9A6F-CB4A9CB64464}"/>
              </a:ext>
            </a:extLst>
          </p:cNvPr>
          <p:cNvSpPr/>
          <p:nvPr/>
        </p:nvSpPr>
        <p:spPr>
          <a:xfrm>
            <a:off x="3520477" y="2257023"/>
            <a:ext cx="277238" cy="286450"/>
          </a:xfrm>
          <a:prstGeom prst="mathPlus">
            <a:avLst/>
          </a:prstGeom>
          <a:solidFill>
            <a:srgbClr val="00A7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ru-RU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Знак ''плюс'' 18">
            <a:extLst>
              <a:ext uri="{FF2B5EF4-FFF2-40B4-BE49-F238E27FC236}">
                <a16:creationId xmlns:a16="http://schemas.microsoft.com/office/drawing/2014/main" id="{B38ADD87-15C2-4382-9F47-BB4736DD496A}"/>
              </a:ext>
            </a:extLst>
          </p:cNvPr>
          <p:cNvSpPr/>
          <p:nvPr/>
        </p:nvSpPr>
        <p:spPr>
          <a:xfrm>
            <a:off x="4551442" y="2256826"/>
            <a:ext cx="277238" cy="286450"/>
          </a:xfrm>
          <a:prstGeom prst="mathPlus">
            <a:avLst/>
          </a:prstGeom>
          <a:solidFill>
            <a:srgbClr val="00A7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ru-RU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Знак ''плюс'' 19">
            <a:extLst>
              <a:ext uri="{FF2B5EF4-FFF2-40B4-BE49-F238E27FC236}">
                <a16:creationId xmlns:a16="http://schemas.microsoft.com/office/drawing/2014/main" id="{7B2E40AA-C479-497A-9247-868E87786BFA}"/>
              </a:ext>
            </a:extLst>
          </p:cNvPr>
          <p:cNvSpPr/>
          <p:nvPr/>
        </p:nvSpPr>
        <p:spPr>
          <a:xfrm>
            <a:off x="6460963" y="2272882"/>
            <a:ext cx="277238" cy="286450"/>
          </a:xfrm>
          <a:prstGeom prst="mathPlus">
            <a:avLst/>
          </a:prstGeom>
          <a:solidFill>
            <a:srgbClr val="00A2FF"/>
          </a:solidFill>
          <a:ln w="25400" cap="flat" cmpd="sng" algn="ctr">
            <a:solidFill>
              <a:srgbClr val="00A2F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45B4B10-F854-49CE-B21E-4AC91E78C42D}"/>
              </a:ext>
            </a:extLst>
          </p:cNvPr>
          <p:cNvSpPr/>
          <p:nvPr/>
        </p:nvSpPr>
        <p:spPr>
          <a:xfrm>
            <a:off x="6135935" y="2755803"/>
            <a:ext cx="10137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kern="0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Speakerphone </a:t>
            </a:r>
          </a:p>
          <a:p>
            <a:pPr algn="ctr"/>
            <a:r>
              <a:rPr lang="en-US" sz="1000" kern="0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  <a:endParaRPr lang="ru-RU" sz="1000" kern="0">
              <a:solidFill>
                <a:srgbClr val="3E4F9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8D23DA2-69A5-43C2-8797-A0D563154F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083" y="2185136"/>
            <a:ext cx="566956" cy="384240"/>
          </a:xfrm>
          <a:prstGeom prst="rect">
            <a:avLst/>
          </a:prstGeom>
        </p:spPr>
      </p:pic>
      <p:sp>
        <p:nvSpPr>
          <p:cNvPr id="23" name="Знак ''плюс'' 22">
            <a:extLst>
              <a:ext uri="{FF2B5EF4-FFF2-40B4-BE49-F238E27FC236}">
                <a16:creationId xmlns:a16="http://schemas.microsoft.com/office/drawing/2014/main" id="{5D2CE21A-8134-4D32-B9E9-7752B266039A}"/>
              </a:ext>
            </a:extLst>
          </p:cNvPr>
          <p:cNvSpPr/>
          <p:nvPr/>
        </p:nvSpPr>
        <p:spPr>
          <a:xfrm>
            <a:off x="5824660" y="2255506"/>
            <a:ext cx="277238" cy="286450"/>
          </a:xfrm>
          <a:prstGeom prst="mathPlus">
            <a:avLst/>
          </a:prstGeom>
          <a:solidFill>
            <a:srgbClr val="00A7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ru-RU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4239BCA-751C-4D21-8551-C225009E8EA4}"/>
              </a:ext>
            </a:extLst>
          </p:cNvPr>
          <p:cNvSpPr/>
          <p:nvPr/>
        </p:nvSpPr>
        <p:spPr>
          <a:xfrm>
            <a:off x="7413508" y="2752612"/>
            <a:ext cx="815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kern="0" err="1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JoinU</a:t>
            </a:r>
            <a:endParaRPr lang="en-US" sz="1000" kern="0">
              <a:solidFill>
                <a:srgbClr val="3E4F9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000" kern="0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</a:t>
            </a:r>
            <a:endParaRPr lang="ru-RU" sz="1000" kern="0">
              <a:solidFill>
                <a:srgbClr val="3E4F9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Знак ''плюс'' 24">
            <a:extLst>
              <a:ext uri="{FF2B5EF4-FFF2-40B4-BE49-F238E27FC236}">
                <a16:creationId xmlns:a16="http://schemas.microsoft.com/office/drawing/2014/main" id="{04DC4C6F-6D6D-4742-82F1-FDC8B602EBE2}"/>
              </a:ext>
            </a:extLst>
          </p:cNvPr>
          <p:cNvSpPr/>
          <p:nvPr/>
        </p:nvSpPr>
        <p:spPr>
          <a:xfrm>
            <a:off x="7011072" y="2257023"/>
            <a:ext cx="277238" cy="286450"/>
          </a:xfrm>
          <a:prstGeom prst="mathPlus">
            <a:avLst/>
          </a:prstGeom>
          <a:solidFill>
            <a:srgbClr val="00A7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ru-RU" ker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337362A-C52F-4BAB-B343-631C7504A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8681" y="2084711"/>
            <a:ext cx="940498" cy="63107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F84870A-3DFA-4C2C-8003-D8416703FAD1}"/>
              </a:ext>
            </a:extLst>
          </p:cNvPr>
          <p:cNvSpPr txBox="1"/>
          <p:nvPr/>
        </p:nvSpPr>
        <p:spPr>
          <a:xfrm>
            <a:off x="935399" y="1442157"/>
            <a:ext cx="7214691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>
                <a:latin typeface="Segoe UI"/>
                <a:ea typeface="Inter" panose="020B0502030000000004" pitchFamily="34" charset="0"/>
                <a:cs typeface="Segoe UI"/>
              </a:defRPr>
            </a:lvl1pPr>
          </a:lstStyle>
          <a:p>
            <a:r>
              <a:rPr lang="ru-RU"/>
              <a:t>Большие</a:t>
            </a:r>
            <a:r>
              <a:rPr lang="en-US"/>
              <a:t> </a:t>
            </a:r>
            <a:r>
              <a:rPr lang="ru-RU"/>
              <a:t>переговорные</a:t>
            </a:r>
            <a:r>
              <a:rPr lang="en-US"/>
              <a:t> </a:t>
            </a:r>
            <a:r>
              <a:rPr lang="ru-RU"/>
              <a:t>комнаты</a:t>
            </a:r>
            <a:r>
              <a:rPr lang="en-US"/>
              <a:t> (1</a:t>
            </a:r>
            <a:r>
              <a:rPr lang="ru-RU"/>
              <a:t>4</a:t>
            </a:r>
            <a:r>
              <a:rPr lang="en-US"/>
              <a:t> - 30 </a:t>
            </a:r>
            <a:r>
              <a:rPr lang="ru-RU"/>
              <a:t>участников</a:t>
            </a:r>
            <a:r>
              <a:rPr lang="en-US"/>
              <a:t>), </a:t>
            </a:r>
            <a:r>
              <a:rPr lang="en-US">
                <a:cs typeface="Arial" panose="020B0604020202020204" pitchFamily="34" charset="0"/>
              </a:rPr>
              <a:t>40-100</a:t>
            </a:r>
            <a:r>
              <a:rPr lang="ru-RU">
                <a:cs typeface="Arial" panose="020B0604020202020204" pitchFamily="34" charset="0"/>
              </a:rPr>
              <a:t>м</a:t>
            </a:r>
            <a:r>
              <a:rPr lang="ru-RU" baseline="30000">
                <a:cs typeface="Arial" panose="020B0604020202020204" pitchFamily="34" charset="0"/>
              </a:rPr>
              <a:t>2</a:t>
            </a:r>
            <a:endParaRPr lang="en-US" baseline="30000"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4E82E9-D586-40B5-ADFD-490BE7ED09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617" y="2715785"/>
            <a:ext cx="3597076" cy="2697807"/>
          </a:xfrm>
          <a:prstGeom prst="rect">
            <a:avLst/>
          </a:prstGeom>
        </p:spPr>
      </p:pic>
      <p:graphicFrame>
        <p:nvGraphicFramePr>
          <p:cNvPr id="28" name="Таблица 27">
            <a:extLst>
              <a:ext uri="{FF2B5EF4-FFF2-40B4-BE49-F238E27FC236}">
                <a16:creationId xmlns:a16="http://schemas.microsoft.com/office/drawing/2014/main" id="{C2F87F53-8D36-4A6E-ACC3-18584F240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149474"/>
              </p:ext>
            </p:extLst>
          </p:nvPr>
        </p:nvGraphicFramePr>
        <p:xfrm>
          <a:off x="930311" y="3737565"/>
          <a:ext cx="6483197" cy="1888965"/>
        </p:xfrm>
        <a:graphic>
          <a:graphicData uri="http://schemas.openxmlformats.org/drawingml/2006/table">
            <a:tbl>
              <a:tblPr bandRow="1"/>
              <a:tblGrid>
                <a:gridCol w="989380">
                  <a:extLst>
                    <a:ext uri="{9D8B030D-6E8A-4147-A177-3AD203B41FA5}">
                      <a16:colId xmlns:a16="http://schemas.microsoft.com/office/drawing/2014/main" val="668081417"/>
                    </a:ext>
                  </a:extLst>
                </a:gridCol>
                <a:gridCol w="3670404">
                  <a:extLst>
                    <a:ext uri="{9D8B030D-6E8A-4147-A177-3AD203B41FA5}">
                      <a16:colId xmlns:a16="http://schemas.microsoft.com/office/drawing/2014/main" val="2041818882"/>
                    </a:ext>
                  </a:extLst>
                </a:gridCol>
                <a:gridCol w="886119">
                  <a:extLst>
                    <a:ext uri="{9D8B030D-6E8A-4147-A177-3AD203B41FA5}">
                      <a16:colId xmlns:a16="http://schemas.microsoft.com/office/drawing/2014/main" val="2924556841"/>
                    </a:ext>
                  </a:extLst>
                </a:gridCol>
                <a:gridCol w="937294">
                  <a:extLst>
                    <a:ext uri="{9D8B030D-6E8A-4147-A177-3AD203B41FA5}">
                      <a16:colId xmlns:a16="http://schemas.microsoft.com/office/drawing/2014/main" val="2502994887"/>
                    </a:ext>
                  </a:extLst>
                </a:gridCol>
              </a:tblGrid>
              <a:tr h="221955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rtl="0" fontAlgn="b"/>
                      <a:r>
                        <a:rPr lang="ru-RU" sz="1000" b="1" dirty="0" err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Партномер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rtl="0" fontAlgn="b"/>
                      <a:r>
                        <a:rPr lang="ru-RU" sz="1000" b="1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Название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Партнерская цена</a:t>
                      </a:r>
                      <a:endParaRPr lang="en-US" sz="1000" b="1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Клиентская</a:t>
                      </a:r>
                    </a:p>
                    <a:p>
                      <a:pPr algn="ctr" rtl="0" fontAlgn="b"/>
                      <a:r>
                        <a:rPr lang="ru-RU" sz="1000" b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цена</a:t>
                      </a:r>
                      <a:endParaRPr lang="en-US" sz="1000" b="1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557978"/>
                  </a:ext>
                </a:extLst>
              </a:tr>
              <a:tr h="221955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PMB728L753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rtl="0" fontAlgn="b"/>
                      <a:r>
                        <a:rPr lang="en-US" sz="1000" b="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MultiBoard</a:t>
                      </a:r>
                      <a:r>
                        <a:rPr lang="en-US" sz="10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ru-RU" sz="10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r>
                        <a:rPr lang="en-US" sz="10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5” Prime Series UHD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971296"/>
                  </a:ext>
                </a:extLst>
              </a:tr>
              <a:tr h="22195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XWB1C-B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EDBAK Universal Flat Wall Mount for 75″-110″ Screens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00" b="0" i="0" u="none" strike="noStrike" cap="non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  <a:sym typeface="Arial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00" b="0" i="0" u="none" strike="noStrike" cap="non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  <a:sym typeface="Arial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23905"/>
                  </a:ext>
                </a:extLst>
              </a:tr>
              <a:tr h="221955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PSVCCU8N002</a:t>
                      </a:r>
                      <a:endParaRPr lang="en-GB" sz="1000" b="0" i="0" u="none" strike="noStrike" cap="non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  <a:sym typeface="Arial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4K PTZ Camera Alpha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00" b="0" i="0" u="none" strike="noStrike" cap="non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  <a:sym typeface="Arial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00" b="0" i="0" u="none" strike="noStrike" cap="non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  <a:sym typeface="Arial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433308"/>
                  </a:ext>
                </a:extLst>
              </a:tr>
              <a:tr h="221955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BR04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Wall mount for 4K PTZ Camera Alpha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291125"/>
                  </a:ext>
                </a:extLst>
              </a:tr>
              <a:tr h="221955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PVCSN0M601</a:t>
                      </a:r>
                      <a:endParaRPr lang="ru-RU" sz="1000" b="0" i="0" u="none" strike="noStrike" cap="non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  <a:sym typeface="Arial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Speakerphone Alpha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00" b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00" b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60518"/>
                  </a:ext>
                </a:extLst>
              </a:tr>
              <a:tr h="221955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Arial"/>
                        </a:rPr>
                        <a:t>PSJ1-Y01</a:t>
                      </a:r>
                      <a:endParaRPr lang="ru-RU" sz="1000" b="0" i="0" u="none" strike="noStrike" kern="1200" cap="non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JoinU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for screensharing, videoconferencing and booking system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 i="0" u="none" strike="noStrike" kern="1200" cap="non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 i="0" u="none" strike="noStrike" kern="1200" cap="non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718762"/>
                  </a:ext>
                </a:extLst>
              </a:tr>
              <a:tr h="221955"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00" b="1" i="0" u="none" strike="noStrike" kern="1200" cap="non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ВСЕГО</a:t>
                      </a:r>
                      <a:r>
                        <a:rPr lang="en-US" sz="1000" b="1" i="0" u="none" strike="noStrike" kern="1200" cap="non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:</a:t>
                      </a:r>
                      <a:endParaRPr lang="ru-RU" sz="1000" b="1" i="0" u="none" strike="noStrike" kern="1200" cap="non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1000" b="0" i="0" u="none" strike="noStrike" kern="1200" cap="non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1" i="0" u="none" strike="noStrike" kern="1200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5</a:t>
                      </a:r>
                      <a:r>
                        <a:rPr lang="en-US" sz="1000" b="1" i="0" u="none" strike="noStrike" kern="1200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ru-RU" sz="1000" b="1" i="0" u="none" strike="noStrike" kern="1200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239</a:t>
                      </a:r>
                      <a:r>
                        <a:rPr lang="en-US" sz="1000" b="1" i="0" u="none" strike="noStrike" kern="1200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USD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000" b="1" i="0" u="none" strike="noStrike" kern="1200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6 539 </a:t>
                      </a:r>
                      <a:r>
                        <a:rPr lang="en-US" sz="1000" b="1" i="0" u="none" strike="noStrike" kern="1200" cap="non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USD</a:t>
                      </a:r>
                    </a:p>
                  </a:txBody>
                  <a:tcPr marL="22860" marR="22860" marT="15240" marB="152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952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17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6"/>
          <p:cNvSpPr txBox="1">
            <a:spLocks/>
          </p:cNvSpPr>
          <p:nvPr/>
        </p:nvSpPr>
        <p:spPr>
          <a:xfrm>
            <a:off x="853301" y="571659"/>
            <a:ext cx="8330909" cy="797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E4F9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en-US" sz="3100"/>
              <a:t>Prestigio Solutions™ </a:t>
            </a:r>
          </a:p>
          <a:p>
            <a:r>
              <a:rPr lang="ru-RU" sz="3100"/>
              <a:t>Выгоды для Партнеров</a:t>
            </a:r>
          </a:p>
        </p:txBody>
      </p:sp>
      <p:sp>
        <p:nvSpPr>
          <p:cNvPr id="6" name="Содержимое 3">
            <a:extLst>
              <a:ext uri="{FF2B5EF4-FFF2-40B4-BE49-F238E27FC236}">
                <a16:creationId xmlns:a16="http://schemas.microsoft.com/office/drawing/2014/main" id="{6E288B89-2109-4721-98CE-EAD6F43AB04C}"/>
              </a:ext>
            </a:extLst>
          </p:cNvPr>
          <p:cNvSpPr txBox="1">
            <a:spLocks/>
          </p:cNvSpPr>
          <p:nvPr/>
        </p:nvSpPr>
        <p:spPr>
          <a:xfrm>
            <a:off x="2328379" y="5399084"/>
            <a:ext cx="7535242" cy="5504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43" indent="-228543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95176" indent="-190452" algn="l" defTabSz="6094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6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61809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99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66533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2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371257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2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675981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0705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5428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152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034">
              <a:lnSpc>
                <a:spcPct val="90000"/>
              </a:lnSpc>
              <a:spcBef>
                <a:spcPct val="0"/>
              </a:spcBef>
              <a:buNone/>
            </a:pPr>
            <a:r>
              <a:rPr lang="ru-RU" sz="3100" b="1" dirty="0">
                <a:solidFill>
                  <a:srgbClr val="00A7FF"/>
                </a:solidFill>
              </a:rPr>
              <a:t>С нами легко, надежно и прибыльно!</a:t>
            </a:r>
            <a:endParaRPr lang="en-US" sz="3100" b="1" dirty="0">
              <a:solidFill>
                <a:srgbClr val="00A7FF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A3B257-3059-49F7-82BE-DD239172F3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01" y="1911927"/>
            <a:ext cx="612000" cy="612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77012F8-A19F-4A8E-BEAD-A3EF5540F653}"/>
              </a:ext>
            </a:extLst>
          </p:cNvPr>
          <p:cNvSpPr/>
          <p:nvPr/>
        </p:nvSpPr>
        <p:spPr>
          <a:xfrm>
            <a:off x="1566924" y="1956317"/>
            <a:ext cx="25127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>
                <a:latin typeface="Segoe UI" panose="020B0502040204020203" pitchFamily="34" charset="0"/>
                <a:ea typeface="Times New Roman" panose="02020603050405020304" pitchFamily="18" charset="0"/>
              </a:rPr>
              <a:t>Инновационный портфель высокого уровня качества</a:t>
            </a:r>
            <a:endParaRPr lang="ru-RU" sz="1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FBC1DE9-F8BB-4879-8440-B6F5CC73B6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81" y="1923441"/>
            <a:ext cx="612000" cy="61200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D8EDDEB-8AA9-44D8-AB3C-79B141E6643F}"/>
              </a:ext>
            </a:extLst>
          </p:cNvPr>
          <p:cNvSpPr/>
          <p:nvPr/>
        </p:nvSpPr>
        <p:spPr>
          <a:xfrm>
            <a:off x="5291224" y="1956317"/>
            <a:ext cx="25127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>
                <a:latin typeface="Segoe UI" panose="020B0502040204020203" pitchFamily="34" charset="0"/>
              </a:rPr>
              <a:t>Привлекательная партнерская маржа</a:t>
            </a:r>
            <a:endParaRPr lang="en-US" sz="1400">
              <a:latin typeface="Segoe UI" panose="020B0502040204020203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67E7E35-44D0-4A78-A280-AC1582284E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081" y="1911927"/>
            <a:ext cx="612000" cy="612000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4E5F25D-6C6B-4833-B97E-CFA9BDF8A981}"/>
              </a:ext>
            </a:extLst>
          </p:cNvPr>
          <p:cNvSpPr/>
          <p:nvPr/>
        </p:nvSpPr>
        <p:spPr>
          <a:xfrm>
            <a:off x="9012254" y="1956317"/>
            <a:ext cx="25127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>
                <a:latin typeface="Segoe UI" panose="020B0502040204020203" pitchFamily="34" charset="0"/>
              </a:rPr>
              <a:t>Двухуровневая Партнерская Программа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B7EBD6A-58B2-481B-BB17-0DA68E63FC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01" y="3012299"/>
            <a:ext cx="612000" cy="612000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F1C337C-63FC-48F2-A2FF-702DE0AF8168}"/>
              </a:ext>
            </a:extLst>
          </p:cNvPr>
          <p:cNvSpPr/>
          <p:nvPr/>
        </p:nvSpPr>
        <p:spPr>
          <a:xfrm>
            <a:off x="1566924" y="3056689"/>
            <a:ext cx="26310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1400">
                <a:latin typeface="Segoe UI" panose="020B0502040204020203" pitchFamily="34" charset="0"/>
                <a:ea typeface="Times New Roman" panose="02020603050405020304" pitchFamily="18" charset="0"/>
              </a:rPr>
              <a:t>Ежегодное бизнес-планирование с Партнерами</a:t>
            </a:r>
            <a:endParaRPr lang="en-US" sz="1400"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DE2D9A3-9A0F-4566-9116-5C7FBA192B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81" y="3012299"/>
            <a:ext cx="612000" cy="612000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213FD4A-E465-4C1E-9FC6-C7B3125FEB83}"/>
              </a:ext>
            </a:extLst>
          </p:cNvPr>
          <p:cNvSpPr/>
          <p:nvPr/>
        </p:nvSpPr>
        <p:spPr>
          <a:xfrm>
            <a:off x="5295007" y="3056689"/>
            <a:ext cx="25127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1400">
                <a:latin typeface="Segoe UI" panose="020B0502040204020203" pitchFamily="34" charset="0"/>
                <a:ea typeface="Times New Roman" panose="02020603050405020304" pitchFamily="18" charset="0"/>
              </a:rPr>
              <a:t>Специальные цены на </a:t>
            </a:r>
            <a:r>
              <a:rPr lang="ru-RU" sz="1400" err="1">
                <a:latin typeface="Segoe UI" panose="020B0502040204020203" pitchFamily="34" charset="0"/>
                <a:ea typeface="Times New Roman" panose="02020603050405020304" pitchFamily="18" charset="0"/>
              </a:rPr>
              <a:t>демо</a:t>
            </a:r>
            <a:r>
              <a:rPr lang="ru-RU" sz="1400">
                <a:latin typeface="Segoe UI" panose="020B0502040204020203" pitchFamily="34" charset="0"/>
                <a:ea typeface="Times New Roman" panose="02020603050405020304" pitchFamily="18" charset="0"/>
              </a:rPr>
              <a:t>-оборудование</a:t>
            </a:r>
            <a:endParaRPr lang="en-US" sz="1400"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DCCE2CD-2402-494C-A433-9E04407801E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081" y="3012831"/>
            <a:ext cx="612000" cy="612000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09714A2-554D-4F7A-8027-C23411A4C639}"/>
              </a:ext>
            </a:extLst>
          </p:cNvPr>
          <p:cNvSpPr/>
          <p:nvPr/>
        </p:nvSpPr>
        <p:spPr>
          <a:xfrm>
            <a:off x="9012253" y="2948967"/>
            <a:ext cx="25127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1400">
                <a:latin typeface="Segoe UI" panose="020B0502040204020203" pitchFamily="34" charset="0"/>
                <a:ea typeface="Times New Roman" panose="02020603050405020304" pitchFamily="18" charset="0"/>
              </a:rPr>
              <a:t>Широкий спектр маркетинговой поддержки и </a:t>
            </a:r>
            <a:r>
              <a:rPr lang="en-US" sz="1400">
                <a:latin typeface="Segoe UI" panose="020B0502040204020203" pitchFamily="34" charset="0"/>
                <a:ea typeface="Times New Roman" panose="02020603050405020304" pitchFamily="18" charset="0"/>
              </a:rPr>
              <a:t>digital-</a:t>
            </a:r>
            <a:r>
              <a:rPr lang="ru-RU" sz="1400">
                <a:latin typeface="Segoe UI" panose="020B0502040204020203" pitchFamily="34" charset="0"/>
                <a:ea typeface="Times New Roman" panose="02020603050405020304" pitchFamily="18" charset="0"/>
              </a:rPr>
              <a:t>активностей</a:t>
            </a:r>
            <a:endParaRPr lang="en-US" sz="1400"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69CD211-838A-4076-99CA-139C61DCB5D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01" y="4112671"/>
            <a:ext cx="612000" cy="6120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084D734-7E7B-4E6D-B238-1EF6A02DC206}"/>
              </a:ext>
            </a:extLst>
          </p:cNvPr>
          <p:cNvSpPr/>
          <p:nvPr/>
        </p:nvSpPr>
        <p:spPr>
          <a:xfrm>
            <a:off x="1566923" y="4049339"/>
            <a:ext cx="26310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140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Разветвленная сеть сервисной поддержки и обслуживания</a:t>
            </a:r>
            <a:endParaRPr lang="en-US" sz="1400"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4954A9F-DC63-4A9B-9390-2B5989952F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81" y="4112671"/>
            <a:ext cx="612000" cy="612000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5FEDFD3-D328-4FC3-A4CA-43F37F09C3A5}"/>
              </a:ext>
            </a:extLst>
          </p:cNvPr>
          <p:cNvSpPr/>
          <p:nvPr/>
        </p:nvSpPr>
        <p:spPr>
          <a:xfrm>
            <a:off x="5291223" y="4107357"/>
            <a:ext cx="25127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14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Своевременная до- и после-продажная поддержка</a:t>
            </a:r>
            <a:endParaRPr lang="en-US" sz="1400" dirty="0"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50D03FF-2913-468E-BC4C-8D17F6A4B95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555" y="4170689"/>
            <a:ext cx="612000" cy="612000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D22407D9-6A2F-4602-9AFA-7BA6CE244FD4}"/>
              </a:ext>
            </a:extLst>
          </p:cNvPr>
          <p:cNvSpPr/>
          <p:nvPr/>
        </p:nvSpPr>
        <p:spPr>
          <a:xfrm>
            <a:off x="9012253" y="4114562"/>
            <a:ext cx="25127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>
                <a:latin typeface="Segoe UI" panose="020B0502040204020203" pitchFamily="34" charset="0"/>
              </a:rPr>
              <a:t>Регулярное обучение и тренинги для отделов продаж Партнеров</a:t>
            </a:r>
          </a:p>
        </p:txBody>
      </p:sp>
    </p:spTree>
    <p:extLst>
      <p:ext uri="{BB962C8B-B14F-4D97-AF65-F5344CB8AC3E}">
        <p14:creationId xmlns:p14="http://schemas.microsoft.com/office/powerpoint/2010/main" val="107157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8" y="1750593"/>
            <a:ext cx="1786740" cy="654129"/>
          </a:xfrm>
          <a:prstGeom prst="rect">
            <a:avLst/>
          </a:prstGeom>
        </p:spPr>
      </p:pic>
      <p:sp>
        <p:nvSpPr>
          <p:cNvPr id="8" name="Заголовок 6"/>
          <p:cNvSpPr txBox="1">
            <a:spLocks/>
          </p:cNvSpPr>
          <p:nvPr/>
        </p:nvSpPr>
        <p:spPr>
          <a:xfrm>
            <a:off x="919942" y="2710826"/>
            <a:ext cx="5176058" cy="1444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srgbClr val="3C4F99"/>
                </a:solidFill>
                <a:effectLst/>
                <a:uLnTx/>
                <a:uFillTx/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rPr>
              <a:t>Спасибо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3C4F99"/>
                </a:solidFill>
                <a:effectLst/>
                <a:uLnTx/>
                <a:uFillTx/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rPr>
              <a:t>!</a:t>
            </a:r>
            <a:endParaRPr kumimoji="0" lang="ru-RU" sz="4400" b="1" i="0" u="none" strike="noStrike" kern="1200" cap="none" spc="0" normalizeH="0" baseline="0" noProof="0" dirty="0">
              <a:ln>
                <a:noFill/>
              </a:ln>
              <a:solidFill>
                <a:srgbClr val="3C4F99"/>
              </a:solidFill>
              <a:effectLst/>
              <a:uLnTx/>
              <a:uFillTx/>
              <a:latin typeface="Segoe UI" panose="020B0502040204020203" pitchFamily="34" charset="0"/>
              <a:ea typeface="Inter" panose="020B05020300000000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989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одержимое 3">
            <a:extLst>
              <a:ext uri="{FF2B5EF4-FFF2-40B4-BE49-F238E27FC236}">
                <a16:creationId xmlns:a16="http://schemas.microsoft.com/office/drawing/2014/main" id="{9BA3B07D-7EB1-4B0A-9C9B-1F9119C9B1C1}"/>
              </a:ext>
            </a:extLst>
          </p:cNvPr>
          <p:cNvSpPr txBox="1">
            <a:spLocks/>
          </p:cNvSpPr>
          <p:nvPr/>
        </p:nvSpPr>
        <p:spPr>
          <a:xfrm>
            <a:off x="947636" y="530419"/>
            <a:ext cx="10894741" cy="923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defPPr>
              <a:defRPr lang="ru-R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E4F9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  <a:lvl2pPr marL="495176" indent="-190452" algn="l" defTabSz="6094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6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61809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99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66533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2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371257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2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675981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0705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5428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152" indent="-152362" algn="l" defTabSz="60944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Prestigio Solutions™</a:t>
            </a:r>
            <a:endParaRPr lang="ru-RU" dirty="0"/>
          </a:p>
          <a:p>
            <a:r>
              <a:rPr lang="ru-RU" dirty="0"/>
              <a:t>Краткий обзор</a:t>
            </a:r>
            <a:endParaRPr lang="en-US" dirty="0"/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DE9C3027-8ED6-49BD-BE2F-5F1552BA6403}"/>
              </a:ext>
            </a:extLst>
          </p:cNvPr>
          <p:cNvGrpSpPr/>
          <p:nvPr/>
        </p:nvGrpSpPr>
        <p:grpSpPr>
          <a:xfrm>
            <a:off x="1288284" y="3370824"/>
            <a:ext cx="3351915" cy="841178"/>
            <a:chOff x="1288284" y="3370824"/>
            <a:chExt cx="3351915" cy="841178"/>
          </a:xfrm>
        </p:grpSpPr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6A27D632-14C5-4D19-9F29-BEFBA4BDDC78}"/>
                </a:ext>
              </a:extLst>
            </p:cNvPr>
            <p:cNvGrpSpPr/>
            <p:nvPr/>
          </p:nvGrpSpPr>
          <p:grpSpPr>
            <a:xfrm>
              <a:off x="2631425" y="3447015"/>
              <a:ext cx="2008774" cy="675715"/>
              <a:chOff x="2136051" y="2167401"/>
              <a:chExt cx="2076424" cy="675715"/>
            </a:xfrm>
          </p:grpSpPr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EE09CA7-75DC-44DD-AF30-3F6C2966E439}"/>
                  </a:ext>
                </a:extLst>
              </p:cNvPr>
              <p:cNvSpPr/>
              <p:nvPr/>
            </p:nvSpPr>
            <p:spPr>
              <a:xfrm>
                <a:off x="2136051" y="2167401"/>
                <a:ext cx="2076424" cy="36741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  <a:defRPr/>
                </a:pPr>
                <a:r>
                  <a:rPr lang="en-US" sz="2400">
                    <a:solidFill>
                      <a:srgbClr val="3E4F98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&gt;10 </a:t>
                </a:r>
                <a:r>
                  <a:rPr lang="ru-RU" sz="2400">
                    <a:solidFill>
                      <a:srgbClr val="3E4F98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ЛЕТ</a:t>
                </a:r>
                <a:endParaRPr lang="en-US" sz="2400">
                  <a:solidFill>
                    <a:srgbClr val="3E4F98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7EC43C4-3662-4C5E-9EAC-C3E970346B57}"/>
                  </a:ext>
                </a:extLst>
              </p:cNvPr>
              <p:cNvSpPr/>
              <p:nvPr/>
            </p:nvSpPr>
            <p:spPr>
              <a:xfrm>
                <a:off x="2136051" y="2535339"/>
                <a:ext cx="2076424" cy="30777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>
                  <a:spcBef>
                    <a:spcPct val="0"/>
                  </a:spcBef>
                  <a:defRPr/>
                </a:pPr>
                <a:r>
                  <a:rPr lang="ru-RU" sz="1400">
                    <a:latin typeface="Segoe UI" panose="020B0502040204020203" pitchFamily="34" charset="0"/>
                    <a:cs typeface="Segoe UI" panose="020B0502040204020203" pitchFamily="34" charset="0"/>
                  </a:rPr>
                  <a:t>на рынке</a:t>
                </a:r>
              </a:p>
            </p:txBody>
          </p:sp>
        </p:grp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F5F849E6-C85F-4DB3-B6A3-FDB9BC968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84" y="3370824"/>
              <a:ext cx="835083" cy="841178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6FED61BC-4F9F-45F8-9264-2E36261BCE29}"/>
              </a:ext>
            </a:extLst>
          </p:cNvPr>
          <p:cNvGrpSpPr/>
          <p:nvPr/>
        </p:nvGrpSpPr>
        <p:grpSpPr>
          <a:xfrm>
            <a:off x="1219839" y="4814811"/>
            <a:ext cx="4586858" cy="771085"/>
            <a:chOff x="1219839" y="4814811"/>
            <a:chExt cx="4586858" cy="771085"/>
          </a:xfrm>
        </p:grpSpPr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8582D4F2-C4B0-4270-AA56-F77A612E698D}"/>
                </a:ext>
              </a:extLst>
            </p:cNvPr>
            <p:cNvSpPr/>
            <p:nvPr/>
          </p:nvSpPr>
          <p:spPr>
            <a:xfrm>
              <a:off x="2631424" y="4814811"/>
              <a:ext cx="3175273" cy="4801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en-US" sz="2400" dirty="0">
                  <a:solidFill>
                    <a:srgbClr val="3E4F9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11000</a:t>
              </a:r>
              <a:r>
                <a:rPr lang="ru-RU" sz="2400" dirty="0">
                  <a:solidFill>
                    <a:srgbClr val="3E4F9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+</a:t>
              </a:r>
              <a:r>
                <a:rPr lang="en-US" sz="2400" dirty="0">
                  <a:solidFill>
                    <a:srgbClr val="3E4F9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ru-RU" sz="2400" dirty="0">
                  <a:solidFill>
                    <a:srgbClr val="3E4F9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УСТРОЙСТВ</a:t>
              </a:r>
              <a:r>
                <a:rPr lang="en-US" sz="2400" dirty="0">
                  <a:solidFill>
                    <a:srgbClr val="3E4F9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ru-RU" sz="2400" dirty="0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0B940AC8-7CD6-4B91-811C-1F65EA5BA417}"/>
                </a:ext>
              </a:extLst>
            </p:cNvPr>
            <p:cNvSpPr/>
            <p:nvPr/>
          </p:nvSpPr>
          <p:spPr>
            <a:xfrm>
              <a:off x="2631425" y="5263438"/>
              <a:ext cx="2522129" cy="32245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>
                <a:spcBef>
                  <a:spcPct val="0"/>
                </a:spcBef>
                <a:defRPr/>
              </a:pPr>
              <a:r>
                <a:rPr lang="ru-RU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успешно продано</a:t>
              </a: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53B2AB95-C17A-4790-911E-AFECE07C8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839" y="4853594"/>
              <a:ext cx="828987" cy="719269"/>
            </a:xfrm>
            <a:prstGeom prst="rect">
              <a:avLst/>
            </a:prstGeom>
          </p:spPr>
        </p:pic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439CCE7C-C83E-44DB-8FEB-218C98BF2AB5}"/>
              </a:ext>
            </a:extLst>
          </p:cNvPr>
          <p:cNvGrpSpPr/>
          <p:nvPr/>
        </p:nvGrpSpPr>
        <p:grpSpPr>
          <a:xfrm>
            <a:off x="6864488" y="2038074"/>
            <a:ext cx="4177402" cy="915166"/>
            <a:chOff x="6864488" y="2038074"/>
            <a:chExt cx="4177402" cy="915166"/>
          </a:xfrm>
        </p:grpSpPr>
        <p:sp>
          <p:nvSpPr>
            <p:cNvPr id="14" name="Прямоугольник 14">
              <a:extLst>
                <a:ext uri="{FF2B5EF4-FFF2-40B4-BE49-F238E27FC236}">
                  <a16:creationId xmlns:a16="http://schemas.microsoft.com/office/drawing/2014/main" id="{E505C663-61AA-44F3-9845-C7E0A98B8B5B}"/>
                </a:ext>
              </a:extLst>
            </p:cNvPr>
            <p:cNvSpPr/>
            <p:nvPr/>
          </p:nvSpPr>
          <p:spPr>
            <a:xfrm>
              <a:off x="7958417" y="2113992"/>
              <a:ext cx="2665531" cy="4801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ru-RU" sz="2400">
                  <a:solidFill>
                    <a:srgbClr val="3E4F9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  <a:r>
                <a:rPr lang="en-US" sz="2400">
                  <a:solidFill>
                    <a:srgbClr val="3E4F9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ru-RU" sz="2400">
                  <a:solidFill>
                    <a:srgbClr val="3E4F9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СТРАН</a:t>
              </a:r>
              <a:r>
                <a:rPr lang="en-US" sz="2400">
                  <a:solidFill>
                    <a:srgbClr val="3E4F9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endParaRPr lang="ru-RU" sz="2400">
                <a:solidFill>
                  <a:srgbClr val="3E4F98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Прямоугольник 15">
              <a:extLst>
                <a:ext uri="{FF2B5EF4-FFF2-40B4-BE49-F238E27FC236}">
                  <a16:creationId xmlns:a16="http://schemas.microsoft.com/office/drawing/2014/main" id="{9DD77A41-ADC1-422B-9CA2-8B7A24803E20}"/>
                </a:ext>
              </a:extLst>
            </p:cNvPr>
            <p:cNvSpPr/>
            <p:nvPr/>
          </p:nvSpPr>
          <p:spPr>
            <a:xfrm>
              <a:off x="7958417" y="2509933"/>
              <a:ext cx="3083473" cy="44330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>
                <a:spcBef>
                  <a:spcPct val="0"/>
                </a:spcBef>
                <a:defRPr/>
              </a:pPr>
              <a:r>
                <a:rPr lang="ru-RU" sz="1400">
                  <a:latin typeface="Segoe UI" panose="020B0502040204020203" pitchFamily="34" charset="0"/>
                  <a:cs typeface="Segoe UI" panose="020B0502040204020203" pitchFamily="34" charset="0"/>
                </a:rPr>
                <a:t>ведения бизнеса в регионе </a:t>
              </a:r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EMEA</a:t>
              </a:r>
              <a:endParaRPr lang="ru-RU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C5145E05-2F84-4465-9A21-0B76D84D3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4488" y="2038074"/>
              <a:ext cx="841178" cy="841178"/>
            </a:xfrm>
            <a:prstGeom prst="rect">
              <a:avLst/>
            </a:prstGeom>
          </p:spPr>
        </p:pic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5354E75F-BF60-4132-A317-909CF4BD1853}"/>
              </a:ext>
            </a:extLst>
          </p:cNvPr>
          <p:cNvGrpSpPr/>
          <p:nvPr/>
        </p:nvGrpSpPr>
        <p:grpSpPr>
          <a:xfrm>
            <a:off x="6824867" y="3328155"/>
            <a:ext cx="2851365" cy="926515"/>
            <a:chOff x="6824867" y="3328155"/>
            <a:chExt cx="2851365" cy="926515"/>
          </a:xfrm>
        </p:grpSpPr>
        <p:grpSp>
          <p:nvGrpSpPr>
            <p:cNvPr id="17" name="Группа 38">
              <a:extLst>
                <a:ext uri="{FF2B5EF4-FFF2-40B4-BE49-F238E27FC236}">
                  <a16:creationId xmlns:a16="http://schemas.microsoft.com/office/drawing/2014/main" id="{6B3BA499-27A4-449B-B113-AA09BDA75D0D}"/>
                </a:ext>
              </a:extLst>
            </p:cNvPr>
            <p:cNvGrpSpPr/>
            <p:nvPr/>
          </p:nvGrpSpPr>
          <p:grpSpPr>
            <a:xfrm>
              <a:off x="7991725" y="3439655"/>
              <a:ext cx="1684507" cy="705290"/>
              <a:chOff x="6277524" y="2478807"/>
              <a:chExt cx="1684507" cy="705290"/>
            </a:xfrm>
          </p:grpSpPr>
          <p:sp>
            <p:nvSpPr>
              <p:cNvPr id="18" name="Прямоугольник 20">
                <a:extLst>
                  <a:ext uri="{FF2B5EF4-FFF2-40B4-BE49-F238E27FC236}">
                    <a16:creationId xmlns:a16="http://schemas.microsoft.com/office/drawing/2014/main" id="{96B676FB-BB1A-4617-AA40-3EA8CCCF7469}"/>
                  </a:ext>
                </a:extLst>
              </p:cNvPr>
              <p:cNvSpPr/>
              <p:nvPr/>
            </p:nvSpPr>
            <p:spPr>
              <a:xfrm>
                <a:off x="6277525" y="2478807"/>
                <a:ext cx="1684506" cy="5232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  <a:defRPr/>
                </a:pPr>
                <a:r>
                  <a:rPr lang="en-US" sz="2400">
                    <a:solidFill>
                      <a:srgbClr val="3E4F98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&lt; 1%</a:t>
                </a:r>
              </a:p>
            </p:txBody>
          </p:sp>
          <p:sp>
            <p:nvSpPr>
              <p:cNvPr id="19" name="Прямоугольник 17">
                <a:extLst>
                  <a:ext uri="{FF2B5EF4-FFF2-40B4-BE49-F238E27FC236}">
                    <a16:creationId xmlns:a16="http://schemas.microsoft.com/office/drawing/2014/main" id="{848C0792-9A13-4198-B523-03E294A99855}"/>
                  </a:ext>
                </a:extLst>
              </p:cNvPr>
              <p:cNvSpPr/>
              <p:nvPr/>
            </p:nvSpPr>
            <p:spPr>
              <a:xfrm>
                <a:off x="6277524" y="2863621"/>
                <a:ext cx="1684505" cy="32047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>
                  <a:spcBef>
                    <a:spcPct val="0"/>
                  </a:spcBef>
                  <a:defRPr/>
                </a:pPr>
                <a:r>
                  <a:rPr lang="ru-RU" sz="1400">
                    <a:latin typeface="Segoe UI" panose="020B0502040204020203" pitchFamily="34" charset="0"/>
                    <a:cs typeface="Segoe UI" panose="020B0502040204020203" pitchFamily="34" charset="0"/>
                  </a:rPr>
                  <a:t>процент отказов</a:t>
                </a:r>
                <a:r>
                  <a:rPr lang="en-US" sz="140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ru-RU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E08CCDD9-55A3-4870-9A53-5CD4B7566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4867" y="3328155"/>
              <a:ext cx="920420" cy="926515"/>
            </a:xfrm>
            <a:prstGeom prst="rect">
              <a:avLst/>
            </a:prstGeom>
          </p:spPr>
        </p:pic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4B7165C7-8390-49EF-9875-2D015BDFE250}"/>
              </a:ext>
            </a:extLst>
          </p:cNvPr>
          <p:cNvGrpSpPr/>
          <p:nvPr/>
        </p:nvGrpSpPr>
        <p:grpSpPr>
          <a:xfrm>
            <a:off x="6849249" y="4703573"/>
            <a:ext cx="4993128" cy="988173"/>
            <a:chOff x="6849249" y="4703573"/>
            <a:chExt cx="4993128" cy="988173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CBC46BF-1A70-422B-9493-99E2033A988A}"/>
                </a:ext>
              </a:extLst>
            </p:cNvPr>
            <p:cNvSpPr txBox="1">
              <a:spLocks/>
            </p:cNvSpPr>
            <p:nvPr/>
          </p:nvSpPr>
          <p:spPr>
            <a:xfrm>
              <a:off x="7958417" y="5219197"/>
              <a:ext cx="3883960" cy="47254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ru-RU" sz="1400">
                  <a:latin typeface="Segoe UI" panose="020B0502040204020203" pitchFamily="34" charset="0"/>
                  <a:cs typeface="Segoe UI" panose="020B0502040204020203" pitchFamily="34" charset="0"/>
                </a:rPr>
                <a:t>Оборудование</a:t>
              </a:r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 +</a:t>
              </a:r>
              <a:r>
                <a:rPr lang="ru-RU" sz="1400">
                  <a:latin typeface="Segoe UI" panose="020B0502040204020203" pitchFamily="34" charset="0"/>
                  <a:cs typeface="Segoe UI" panose="020B0502040204020203" pitchFamily="34" charset="0"/>
                </a:rPr>
                <a:t> Программные решения</a:t>
              </a:r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 + </a:t>
              </a:r>
              <a:r>
                <a:rPr lang="ru-RU" sz="1400">
                  <a:latin typeface="Segoe UI" panose="020B0502040204020203" pitchFamily="34" charset="0"/>
                  <a:cs typeface="Segoe UI" panose="020B0502040204020203" pitchFamily="34" charset="0"/>
                </a:rPr>
                <a:t>Аксессуары</a:t>
              </a:r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 + </a:t>
              </a:r>
              <a:r>
                <a:rPr lang="ru-RU" sz="1400">
                  <a:latin typeface="Segoe UI" panose="020B0502040204020203" pitchFamily="34" charset="0"/>
                  <a:cs typeface="Segoe UI" panose="020B0502040204020203" pitchFamily="34" charset="0"/>
                </a:rPr>
                <a:t>Сервис</a:t>
              </a:r>
              <a:endParaRPr lang="en-GB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B0F29844-3AD8-41A1-BD78-CBD9E70FC7CC}"/>
                </a:ext>
              </a:extLst>
            </p:cNvPr>
            <p:cNvSpPr txBox="1">
              <a:spLocks/>
            </p:cNvSpPr>
            <p:nvPr/>
          </p:nvSpPr>
          <p:spPr>
            <a:xfrm>
              <a:off x="7958417" y="4834104"/>
              <a:ext cx="3520668" cy="44330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ru-RU" sz="2400">
                  <a:solidFill>
                    <a:srgbClr val="3E4F98"/>
                  </a:solidFill>
                  <a:latin typeface="TT Norms Regular" panose="02000503030000020003" pitchFamily="2" charset="77"/>
                </a:rPr>
                <a:t>ФОКУС НА </a:t>
              </a:r>
              <a:r>
                <a:rPr lang="en-US" sz="2400">
                  <a:solidFill>
                    <a:srgbClr val="3E4F98"/>
                  </a:solidFill>
                  <a:latin typeface="TT Norms Regular" panose="02000503030000020003" pitchFamily="2" charset="77"/>
                </a:rPr>
                <a:t>AV-</a:t>
              </a:r>
              <a:r>
                <a:rPr lang="ru-RU" sz="2400">
                  <a:solidFill>
                    <a:srgbClr val="3E4F98"/>
                  </a:solidFill>
                  <a:latin typeface="TT Norms Regular" panose="02000503030000020003" pitchFamily="2" charset="77"/>
                </a:rPr>
                <a:t>РЕШЕНИЯ</a:t>
              </a:r>
              <a:endParaRPr lang="x-none" sz="2400">
                <a:solidFill>
                  <a:srgbClr val="3E4F98"/>
                </a:solidFill>
                <a:latin typeface="TT Norms Regular" panose="02000503030000020003" pitchFamily="2" charset="77"/>
              </a:endParaRPr>
            </a:p>
          </p:txBody>
        </p:sp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FFFA3F94-7279-453E-901E-7F1A65B1D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249" y="4703573"/>
              <a:ext cx="896038" cy="896038"/>
            </a:xfrm>
            <a:prstGeom prst="rect">
              <a:avLst/>
            </a:prstGeom>
          </p:spPr>
        </p:pic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30E960A4-11FE-4A7B-BE71-DBB0D4975190}"/>
              </a:ext>
            </a:extLst>
          </p:cNvPr>
          <p:cNvGrpSpPr/>
          <p:nvPr/>
        </p:nvGrpSpPr>
        <p:grpSpPr>
          <a:xfrm>
            <a:off x="1062642" y="2119866"/>
            <a:ext cx="4914878" cy="697844"/>
            <a:chOff x="1062642" y="2119866"/>
            <a:chExt cx="4914878" cy="697844"/>
          </a:xfrm>
        </p:grpSpPr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B99EBDA8-A05F-4E40-A274-8F93ADD88432}"/>
                </a:ext>
              </a:extLst>
            </p:cNvPr>
            <p:cNvGrpSpPr/>
            <p:nvPr/>
          </p:nvGrpSpPr>
          <p:grpSpPr>
            <a:xfrm>
              <a:off x="2631425" y="2119866"/>
              <a:ext cx="3346095" cy="697844"/>
              <a:chOff x="2013000" y="1590344"/>
              <a:chExt cx="3346095" cy="697844"/>
            </a:xfrm>
          </p:grpSpPr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655ECC0B-3B61-45BD-8C91-2C144202AC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3000" y="1590344"/>
                <a:ext cx="3346095" cy="45228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ru-RU" sz="2400">
                    <a:solidFill>
                      <a:srgbClr val="3E4F98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ПРИНАДЛЕЖИТ</a:t>
                </a:r>
                <a:endParaRPr lang="en-US" sz="2400">
                  <a:solidFill>
                    <a:srgbClr val="3E4F98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D9D02EC-A877-4C95-9DA4-05F1D3A811B6}"/>
                  </a:ext>
                </a:extLst>
              </p:cNvPr>
              <p:cNvSpPr/>
              <p:nvPr/>
            </p:nvSpPr>
            <p:spPr>
              <a:xfrm>
                <a:off x="2013000" y="1980411"/>
                <a:ext cx="26188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>
                    <a:latin typeface="Segoe UI" panose="020B0502040204020203" pitchFamily="34" charset="0"/>
                    <a:cs typeface="Segoe UI" panose="020B0502040204020203" pitchFamily="34" charset="0"/>
                  </a:rPr>
                  <a:t>ASBISC Enterprises PLC, </a:t>
                </a:r>
                <a:r>
                  <a:rPr lang="ru-RU" sz="1400">
                    <a:latin typeface="Segoe UI" panose="020B0502040204020203" pitchFamily="34" charset="0"/>
                    <a:cs typeface="Segoe UI" panose="020B0502040204020203" pitchFamily="34" charset="0"/>
                  </a:rPr>
                  <a:t>Кипр</a:t>
                </a:r>
                <a:r>
                  <a:rPr lang="en-US" sz="140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ru-RU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6" name="Group 20">
              <a:extLst>
                <a:ext uri="{FF2B5EF4-FFF2-40B4-BE49-F238E27FC236}">
                  <a16:creationId xmlns:a16="http://schemas.microsoft.com/office/drawing/2014/main" id="{25A07BB7-009D-4216-B236-4A6F84A97F0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2642" y="2239949"/>
              <a:ext cx="1286366" cy="437428"/>
              <a:chOff x="1293" y="1847"/>
              <a:chExt cx="8934" cy="3038"/>
            </a:xfrm>
          </p:grpSpPr>
          <p:sp>
            <p:nvSpPr>
              <p:cNvPr id="37" name="AutoShape 19">
                <a:extLst>
                  <a:ext uri="{FF2B5EF4-FFF2-40B4-BE49-F238E27FC236}">
                    <a16:creationId xmlns:a16="http://schemas.microsoft.com/office/drawing/2014/main" id="{AA9BC5F1-B0C6-4FEE-AF50-67F88D081D1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293" y="1847"/>
                <a:ext cx="8934" cy="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1">
                <a:extLst>
                  <a:ext uri="{FF2B5EF4-FFF2-40B4-BE49-F238E27FC236}">
                    <a16:creationId xmlns:a16="http://schemas.microsoft.com/office/drawing/2014/main" id="{DCF20866-61B9-4D0E-A234-964F48AADB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36" y="1847"/>
                <a:ext cx="8592" cy="1902"/>
              </a:xfrm>
              <a:custGeom>
                <a:avLst/>
                <a:gdLst>
                  <a:gd name="T0" fmla="*/ 899 w 10251"/>
                  <a:gd name="T1" fmla="*/ 1940 h 2245"/>
                  <a:gd name="T2" fmla="*/ 103 w 10251"/>
                  <a:gd name="T3" fmla="*/ 2190 h 2245"/>
                  <a:gd name="T4" fmla="*/ 270 w 10251"/>
                  <a:gd name="T5" fmla="*/ 1762 h 2245"/>
                  <a:gd name="T6" fmla="*/ 1130 w 10251"/>
                  <a:gd name="T7" fmla="*/ 126 h 2245"/>
                  <a:gd name="T8" fmla="*/ 1973 w 10251"/>
                  <a:gd name="T9" fmla="*/ 974 h 2245"/>
                  <a:gd name="T10" fmla="*/ 2363 w 10251"/>
                  <a:gd name="T11" fmla="*/ 2014 h 2245"/>
                  <a:gd name="T12" fmla="*/ 1298 w 10251"/>
                  <a:gd name="T13" fmla="*/ 1968 h 2245"/>
                  <a:gd name="T14" fmla="*/ 1394 w 10251"/>
                  <a:gd name="T15" fmla="*/ 1726 h 2245"/>
                  <a:gd name="T16" fmla="*/ 1350 w 10251"/>
                  <a:gd name="T17" fmla="*/ 1345 h 2245"/>
                  <a:gd name="T18" fmla="*/ 1135 w 10251"/>
                  <a:gd name="T19" fmla="*/ 968 h 2245"/>
                  <a:gd name="T20" fmla="*/ 2366 w 10251"/>
                  <a:gd name="T21" fmla="*/ 1613 h 2245"/>
                  <a:gd name="T22" fmla="*/ 2838 w 10251"/>
                  <a:gd name="T23" fmla="*/ 1592 h 2245"/>
                  <a:gd name="T24" fmla="*/ 2953 w 10251"/>
                  <a:gd name="T25" fmla="*/ 1324 h 2245"/>
                  <a:gd name="T26" fmla="*/ 3441 w 10251"/>
                  <a:gd name="T27" fmla="*/ 78 h 2245"/>
                  <a:gd name="T28" fmla="*/ 4073 w 10251"/>
                  <a:gd name="T29" fmla="*/ 149 h 2245"/>
                  <a:gd name="T30" fmla="*/ 3879 w 10251"/>
                  <a:gd name="T31" fmla="*/ 716 h 2245"/>
                  <a:gd name="T32" fmla="*/ 3387 w 10251"/>
                  <a:gd name="T33" fmla="*/ 571 h 2245"/>
                  <a:gd name="T34" fmla="*/ 4167 w 10251"/>
                  <a:gd name="T35" fmla="*/ 1491 h 2245"/>
                  <a:gd name="T36" fmla="*/ 2788 w 10251"/>
                  <a:gd name="T37" fmla="*/ 2178 h 2245"/>
                  <a:gd name="T38" fmla="*/ 5266 w 10251"/>
                  <a:gd name="T39" fmla="*/ 909 h 2245"/>
                  <a:gd name="T40" fmla="*/ 5391 w 10251"/>
                  <a:gd name="T41" fmla="*/ 409 h 2245"/>
                  <a:gd name="T42" fmla="*/ 5269 w 10251"/>
                  <a:gd name="T43" fmla="*/ 847 h 2245"/>
                  <a:gd name="T44" fmla="*/ 5524 w 10251"/>
                  <a:gd name="T45" fmla="*/ 1503 h 2245"/>
                  <a:gd name="T46" fmla="*/ 5236 w 10251"/>
                  <a:gd name="T47" fmla="*/ 1292 h 2245"/>
                  <a:gd name="T48" fmla="*/ 4584 w 10251"/>
                  <a:gd name="T49" fmla="*/ 2201 h 2245"/>
                  <a:gd name="T50" fmla="*/ 4468 w 10251"/>
                  <a:gd name="T51" fmla="*/ 1809 h 2245"/>
                  <a:gd name="T52" fmla="*/ 4543 w 10251"/>
                  <a:gd name="T53" fmla="*/ 431 h 2245"/>
                  <a:gd name="T54" fmla="*/ 5649 w 10251"/>
                  <a:gd name="T55" fmla="*/ 114 h 2245"/>
                  <a:gd name="T56" fmla="*/ 6014 w 10251"/>
                  <a:gd name="T57" fmla="*/ 1007 h 2245"/>
                  <a:gd name="T58" fmla="*/ 6282 w 10251"/>
                  <a:gd name="T59" fmla="*/ 1574 h 2245"/>
                  <a:gd name="T60" fmla="*/ 6759 w 10251"/>
                  <a:gd name="T61" fmla="*/ 665 h 2245"/>
                  <a:gd name="T62" fmla="*/ 6672 w 10251"/>
                  <a:gd name="T63" fmla="*/ 415 h 2245"/>
                  <a:gd name="T64" fmla="*/ 7535 w 10251"/>
                  <a:gd name="T65" fmla="*/ 112 h 2245"/>
                  <a:gd name="T66" fmla="*/ 7578 w 10251"/>
                  <a:gd name="T67" fmla="*/ 452 h 2245"/>
                  <a:gd name="T68" fmla="*/ 7362 w 10251"/>
                  <a:gd name="T69" fmla="*/ 1720 h 2245"/>
                  <a:gd name="T70" fmla="*/ 7412 w 10251"/>
                  <a:gd name="T71" fmla="*/ 2185 h 2245"/>
                  <a:gd name="T72" fmla="*/ 6367 w 10251"/>
                  <a:gd name="T73" fmla="*/ 1920 h 2245"/>
                  <a:gd name="T74" fmla="*/ 7730 w 10251"/>
                  <a:gd name="T75" fmla="*/ 1613 h 2245"/>
                  <a:gd name="T76" fmla="*/ 8202 w 10251"/>
                  <a:gd name="T77" fmla="*/ 1592 h 2245"/>
                  <a:gd name="T78" fmla="*/ 8317 w 10251"/>
                  <a:gd name="T79" fmla="*/ 1324 h 2245"/>
                  <a:gd name="T80" fmla="*/ 8805 w 10251"/>
                  <a:gd name="T81" fmla="*/ 78 h 2245"/>
                  <a:gd name="T82" fmla="*/ 9437 w 10251"/>
                  <a:gd name="T83" fmla="*/ 149 h 2245"/>
                  <a:gd name="T84" fmla="*/ 9243 w 10251"/>
                  <a:gd name="T85" fmla="*/ 716 h 2245"/>
                  <a:gd name="T86" fmla="*/ 8751 w 10251"/>
                  <a:gd name="T87" fmla="*/ 571 h 2245"/>
                  <a:gd name="T88" fmla="*/ 9532 w 10251"/>
                  <a:gd name="T89" fmla="*/ 1491 h 2245"/>
                  <a:gd name="T90" fmla="*/ 8152 w 10251"/>
                  <a:gd name="T91" fmla="*/ 2178 h 2245"/>
                  <a:gd name="T92" fmla="*/ 9731 w 10251"/>
                  <a:gd name="T93" fmla="*/ 259 h 2245"/>
                  <a:gd name="T94" fmla="*/ 9992 w 10251"/>
                  <a:gd name="T95" fmla="*/ 476 h 2245"/>
                  <a:gd name="T96" fmla="*/ 10109 w 10251"/>
                  <a:gd name="T97" fmla="*/ 195 h 2245"/>
                  <a:gd name="T98" fmla="*/ 9937 w 10251"/>
                  <a:gd name="T99" fmla="*/ 410 h 2245"/>
                  <a:gd name="T100" fmla="*/ 10033 w 10251"/>
                  <a:gd name="T101" fmla="*/ 278 h 2245"/>
                  <a:gd name="T102" fmla="*/ 9998 w 10251"/>
                  <a:gd name="T103" fmla="*/ 149 h 2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251" h="2245">
                    <a:moveTo>
                      <a:pt x="926" y="1708"/>
                    </a:moveTo>
                    <a:cubicBezTo>
                      <a:pt x="856" y="1714"/>
                      <a:pt x="810" y="1726"/>
                      <a:pt x="787" y="1746"/>
                    </a:cubicBezTo>
                    <a:cubicBezTo>
                      <a:pt x="765" y="1766"/>
                      <a:pt x="754" y="1797"/>
                      <a:pt x="754" y="1839"/>
                    </a:cubicBezTo>
                    <a:cubicBezTo>
                      <a:pt x="754" y="1863"/>
                      <a:pt x="774" y="1883"/>
                      <a:pt x="814" y="1899"/>
                    </a:cubicBezTo>
                    <a:cubicBezTo>
                      <a:pt x="854" y="1915"/>
                      <a:pt x="883" y="1929"/>
                      <a:pt x="899" y="1940"/>
                    </a:cubicBezTo>
                    <a:cubicBezTo>
                      <a:pt x="916" y="1951"/>
                      <a:pt x="923" y="1980"/>
                      <a:pt x="923" y="2025"/>
                    </a:cubicBezTo>
                    <a:cubicBezTo>
                      <a:pt x="923" y="2067"/>
                      <a:pt x="911" y="2102"/>
                      <a:pt x="887" y="2130"/>
                    </a:cubicBezTo>
                    <a:cubicBezTo>
                      <a:pt x="863" y="2158"/>
                      <a:pt x="811" y="2181"/>
                      <a:pt x="731" y="2198"/>
                    </a:cubicBezTo>
                    <a:cubicBezTo>
                      <a:pt x="652" y="2216"/>
                      <a:pt x="531" y="2225"/>
                      <a:pt x="371" y="2225"/>
                    </a:cubicBezTo>
                    <a:cubicBezTo>
                      <a:pt x="261" y="2225"/>
                      <a:pt x="172" y="2213"/>
                      <a:pt x="103" y="2190"/>
                    </a:cubicBezTo>
                    <a:cubicBezTo>
                      <a:pt x="34" y="2168"/>
                      <a:pt x="0" y="2114"/>
                      <a:pt x="0" y="2028"/>
                    </a:cubicBezTo>
                    <a:cubicBezTo>
                      <a:pt x="0" y="1985"/>
                      <a:pt x="7" y="1956"/>
                      <a:pt x="21" y="1941"/>
                    </a:cubicBezTo>
                    <a:cubicBezTo>
                      <a:pt x="35" y="1925"/>
                      <a:pt x="59" y="1911"/>
                      <a:pt x="94" y="1900"/>
                    </a:cubicBezTo>
                    <a:cubicBezTo>
                      <a:pt x="129" y="1889"/>
                      <a:pt x="160" y="1874"/>
                      <a:pt x="188" y="1857"/>
                    </a:cubicBezTo>
                    <a:cubicBezTo>
                      <a:pt x="215" y="1840"/>
                      <a:pt x="242" y="1808"/>
                      <a:pt x="270" y="1762"/>
                    </a:cubicBezTo>
                    <a:cubicBezTo>
                      <a:pt x="280" y="1745"/>
                      <a:pt x="342" y="1645"/>
                      <a:pt x="454" y="1464"/>
                    </a:cubicBezTo>
                    <a:cubicBezTo>
                      <a:pt x="567" y="1283"/>
                      <a:pt x="657" y="1134"/>
                      <a:pt x="722" y="1019"/>
                    </a:cubicBezTo>
                    <a:cubicBezTo>
                      <a:pt x="789" y="904"/>
                      <a:pt x="848" y="785"/>
                      <a:pt x="902" y="663"/>
                    </a:cubicBezTo>
                    <a:cubicBezTo>
                      <a:pt x="956" y="541"/>
                      <a:pt x="995" y="426"/>
                      <a:pt x="1018" y="318"/>
                    </a:cubicBezTo>
                    <a:cubicBezTo>
                      <a:pt x="1040" y="223"/>
                      <a:pt x="1077" y="159"/>
                      <a:pt x="1130" y="126"/>
                    </a:cubicBezTo>
                    <a:cubicBezTo>
                      <a:pt x="1184" y="94"/>
                      <a:pt x="1261" y="78"/>
                      <a:pt x="1363" y="78"/>
                    </a:cubicBezTo>
                    <a:cubicBezTo>
                      <a:pt x="1450" y="78"/>
                      <a:pt x="1523" y="93"/>
                      <a:pt x="1583" y="124"/>
                    </a:cubicBezTo>
                    <a:cubicBezTo>
                      <a:pt x="1644" y="154"/>
                      <a:pt x="1693" y="198"/>
                      <a:pt x="1731" y="254"/>
                    </a:cubicBezTo>
                    <a:cubicBezTo>
                      <a:pt x="1770" y="312"/>
                      <a:pt x="1804" y="383"/>
                      <a:pt x="1834" y="467"/>
                    </a:cubicBezTo>
                    <a:cubicBezTo>
                      <a:pt x="1872" y="573"/>
                      <a:pt x="1919" y="742"/>
                      <a:pt x="1973" y="974"/>
                    </a:cubicBezTo>
                    <a:cubicBezTo>
                      <a:pt x="2028" y="1205"/>
                      <a:pt x="2085" y="1456"/>
                      <a:pt x="2146" y="1726"/>
                    </a:cubicBezTo>
                    <a:cubicBezTo>
                      <a:pt x="2158" y="1778"/>
                      <a:pt x="2174" y="1814"/>
                      <a:pt x="2195" y="1835"/>
                    </a:cubicBezTo>
                    <a:cubicBezTo>
                      <a:pt x="2216" y="1856"/>
                      <a:pt x="2242" y="1872"/>
                      <a:pt x="2274" y="1884"/>
                    </a:cubicBezTo>
                    <a:cubicBezTo>
                      <a:pt x="2306" y="1896"/>
                      <a:pt x="2329" y="1909"/>
                      <a:pt x="2342" y="1925"/>
                    </a:cubicBezTo>
                    <a:cubicBezTo>
                      <a:pt x="2356" y="1940"/>
                      <a:pt x="2363" y="1970"/>
                      <a:pt x="2363" y="2014"/>
                    </a:cubicBezTo>
                    <a:cubicBezTo>
                      <a:pt x="2363" y="2154"/>
                      <a:pt x="2183" y="2225"/>
                      <a:pt x="1826" y="2225"/>
                    </a:cubicBezTo>
                    <a:lnTo>
                      <a:pt x="1736" y="2225"/>
                    </a:lnTo>
                    <a:lnTo>
                      <a:pt x="1653" y="2225"/>
                    </a:lnTo>
                    <a:cubicBezTo>
                      <a:pt x="1400" y="2225"/>
                      <a:pt x="1273" y="2167"/>
                      <a:pt x="1273" y="2052"/>
                    </a:cubicBezTo>
                    <a:cubicBezTo>
                      <a:pt x="1274" y="2013"/>
                      <a:pt x="1281" y="1986"/>
                      <a:pt x="1298" y="1968"/>
                    </a:cubicBezTo>
                    <a:cubicBezTo>
                      <a:pt x="1314" y="1951"/>
                      <a:pt x="1338" y="1935"/>
                      <a:pt x="1372" y="1920"/>
                    </a:cubicBezTo>
                    <a:cubicBezTo>
                      <a:pt x="1405" y="1905"/>
                      <a:pt x="1428" y="1892"/>
                      <a:pt x="1442" y="1879"/>
                    </a:cubicBezTo>
                    <a:cubicBezTo>
                      <a:pt x="1456" y="1867"/>
                      <a:pt x="1463" y="1846"/>
                      <a:pt x="1463" y="1816"/>
                    </a:cubicBezTo>
                    <a:cubicBezTo>
                      <a:pt x="1463" y="1788"/>
                      <a:pt x="1457" y="1768"/>
                      <a:pt x="1445" y="1755"/>
                    </a:cubicBezTo>
                    <a:cubicBezTo>
                      <a:pt x="1432" y="1741"/>
                      <a:pt x="1416" y="1732"/>
                      <a:pt x="1394" y="1726"/>
                    </a:cubicBezTo>
                    <a:cubicBezTo>
                      <a:pt x="1373" y="1721"/>
                      <a:pt x="1350" y="1715"/>
                      <a:pt x="1324" y="1708"/>
                    </a:cubicBezTo>
                    <a:lnTo>
                      <a:pt x="926" y="1708"/>
                    </a:lnTo>
                    <a:close/>
                    <a:moveTo>
                      <a:pt x="1271" y="1367"/>
                    </a:moveTo>
                    <a:lnTo>
                      <a:pt x="1271" y="1367"/>
                    </a:lnTo>
                    <a:cubicBezTo>
                      <a:pt x="1311" y="1364"/>
                      <a:pt x="1337" y="1357"/>
                      <a:pt x="1350" y="1345"/>
                    </a:cubicBezTo>
                    <a:cubicBezTo>
                      <a:pt x="1362" y="1334"/>
                      <a:pt x="1368" y="1315"/>
                      <a:pt x="1368" y="1290"/>
                    </a:cubicBezTo>
                    <a:cubicBezTo>
                      <a:pt x="1368" y="1249"/>
                      <a:pt x="1360" y="1195"/>
                      <a:pt x="1342" y="1128"/>
                    </a:cubicBezTo>
                    <a:cubicBezTo>
                      <a:pt x="1325" y="1061"/>
                      <a:pt x="1305" y="1002"/>
                      <a:pt x="1281" y="951"/>
                    </a:cubicBezTo>
                    <a:cubicBezTo>
                      <a:pt x="1259" y="900"/>
                      <a:pt x="1240" y="874"/>
                      <a:pt x="1223" y="874"/>
                    </a:cubicBezTo>
                    <a:cubicBezTo>
                      <a:pt x="1201" y="874"/>
                      <a:pt x="1172" y="905"/>
                      <a:pt x="1135" y="968"/>
                    </a:cubicBezTo>
                    <a:cubicBezTo>
                      <a:pt x="1098" y="1031"/>
                      <a:pt x="1065" y="1100"/>
                      <a:pt x="1034" y="1175"/>
                    </a:cubicBezTo>
                    <a:cubicBezTo>
                      <a:pt x="1004" y="1250"/>
                      <a:pt x="989" y="1297"/>
                      <a:pt x="989" y="1316"/>
                    </a:cubicBezTo>
                    <a:cubicBezTo>
                      <a:pt x="989" y="1342"/>
                      <a:pt x="1018" y="1359"/>
                      <a:pt x="1078" y="1367"/>
                    </a:cubicBezTo>
                    <a:lnTo>
                      <a:pt x="1271" y="1367"/>
                    </a:lnTo>
                    <a:close/>
                    <a:moveTo>
                      <a:pt x="2366" y="1613"/>
                    </a:moveTo>
                    <a:lnTo>
                      <a:pt x="2366" y="1613"/>
                    </a:lnTo>
                    <a:cubicBezTo>
                      <a:pt x="2366" y="1534"/>
                      <a:pt x="2386" y="1469"/>
                      <a:pt x="2425" y="1416"/>
                    </a:cubicBezTo>
                    <a:cubicBezTo>
                      <a:pt x="2464" y="1363"/>
                      <a:pt x="2521" y="1337"/>
                      <a:pt x="2598" y="1337"/>
                    </a:cubicBezTo>
                    <a:cubicBezTo>
                      <a:pt x="2664" y="1337"/>
                      <a:pt x="2713" y="1358"/>
                      <a:pt x="2744" y="1401"/>
                    </a:cubicBezTo>
                    <a:cubicBezTo>
                      <a:pt x="2775" y="1444"/>
                      <a:pt x="2806" y="1508"/>
                      <a:pt x="2838" y="1592"/>
                    </a:cubicBezTo>
                    <a:cubicBezTo>
                      <a:pt x="2913" y="1780"/>
                      <a:pt x="3014" y="1874"/>
                      <a:pt x="3141" y="1874"/>
                    </a:cubicBezTo>
                    <a:cubicBezTo>
                      <a:pt x="3195" y="1874"/>
                      <a:pt x="3242" y="1859"/>
                      <a:pt x="3281" y="1829"/>
                    </a:cubicBezTo>
                    <a:cubicBezTo>
                      <a:pt x="3320" y="1800"/>
                      <a:pt x="3340" y="1758"/>
                      <a:pt x="3340" y="1705"/>
                    </a:cubicBezTo>
                    <a:cubicBezTo>
                      <a:pt x="3340" y="1649"/>
                      <a:pt x="3297" y="1588"/>
                      <a:pt x="3212" y="1521"/>
                    </a:cubicBezTo>
                    <a:cubicBezTo>
                      <a:pt x="3126" y="1454"/>
                      <a:pt x="3040" y="1388"/>
                      <a:pt x="2953" y="1324"/>
                    </a:cubicBezTo>
                    <a:cubicBezTo>
                      <a:pt x="2866" y="1259"/>
                      <a:pt x="2791" y="1183"/>
                      <a:pt x="2728" y="1093"/>
                    </a:cubicBezTo>
                    <a:cubicBezTo>
                      <a:pt x="2665" y="1003"/>
                      <a:pt x="2633" y="895"/>
                      <a:pt x="2633" y="767"/>
                    </a:cubicBezTo>
                    <a:cubicBezTo>
                      <a:pt x="2633" y="626"/>
                      <a:pt x="2671" y="502"/>
                      <a:pt x="2747" y="398"/>
                    </a:cubicBezTo>
                    <a:cubicBezTo>
                      <a:pt x="2822" y="293"/>
                      <a:pt x="2922" y="214"/>
                      <a:pt x="3046" y="159"/>
                    </a:cubicBezTo>
                    <a:cubicBezTo>
                      <a:pt x="3170" y="105"/>
                      <a:pt x="3302" y="78"/>
                      <a:pt x="3441" y="78"/>
                    </a:cubicBezTo>
                    <a:cubicBezTo>
                      <a:pt x="3499" y="78"/>
                      <a:pt x="3564" y="86"/>
                      <a:pt x="3632" y="103"/>
                    </a:cubicBezTo>
                    <a:cubicBezTo>
                      <a:pt x="3702" y="120"/>
                      <a:pt x="3737" y="129"/>
                      <a:pt x="3740" y="129"/>
                    </a:cubicBezTo>
                    <a:cubicBezTo>
                      <a:pt x="3749" y="129"/>
                      <a:pt x="3772" y="120"/>
                      <a:pt x="3810" y="103"/>
                    </a:cubicBezTo>
                    <a:cubicBezTo>
                      <a:pt x="3848" y="86"/>
                      <a:pt x="3883" y="78"/>
                      <a:pt x="3916" y="78"/>
                    </a:cubicBezTo>
                    <a:cubicBezTo>
                      <a:pt x="3970" y="78"/>
                      <a:pt x="4023" y="102"/>
                      <a:pt x="4073" y="149"/>
                    </a:cubicBezTo>
                    <a:cubicBezTo>
                      <a:pt x="4122" y="197"/>
                      <a:pt x="4161" y="254"/>
                      <a:pt x="4191" y="322"/>
                    </a:cubicBezTo>
                    <a:cubicBezTo>
                      <a:pt x="4221" y="389"/>
                      <a:pt x="4236" y="450"/>
                      <a:pt x="4236" y="502"/>
                    </a:cubicBezTo>
                    <a:cubicBezTo>
                      <a:pt x="4236" y="570"/>
                      <a:pt x="4214" y="629"/>
                      <a:pt x="4170" y="679"/>
                    </a:cubicBezTo>
                    <a:cubicBezTo>
                      <a:pt x="4126" y="729"/>
                      <a:pt x="4071" y="755"/>
                      <a:pt x="4005" y="755"/>
                    </a:cubicBezTo>
                    <a:cubicBezTo>
                      <a:pt x="3956" y="755"/>
                      <a:pt x="3915" y="742"/>
                      <a:pt x="3879" y="716"/>
                    </a:cubicBezTo>
                    <a:cubicBezTo>
                      <a:pt x="3844" y="690"/>
                      <a:pt x="3805" y="652"/>
                      <a:pt x="3760" y="601"/>
                    </a:cubicBezTo>
                    <a:cubicBezTo>
                      <a:pt x="3716" y="550"/>
                      <a:pt x="3677" y="511"/>
                      <a:pt x="3643" y="485"/>
                    </a:cubicBezTo>
                    <a:cubicBezTo>
                      <a:pt x="3610" y="459"/>
                      <a:pt x="3571" y="446"/>
                      <a:pt x="3527" y="446"/>
                    </a:cubicBezTo>
                    <a:cubicBezTo>
                      <a:pt x="3486" y="446"/>
                      <a:pt x="3453" y="457"/>
                      <a:pt x="3426" y="479"/>
                    </a:cubicBezTo>
                    <a:cubicBezTo>
                      <a:pt x="3400" y="501"/>
                      <a:pt x="3387" y="532"/>
                      <a:pt x="3387" y="571"/>
                    </a:cubicBezTo>
                    <a:cubicBezTo>
                      <a:pt x="3387" y="619"/>
                      <a:pt x="3404" y="659"/>
                      <a:pt x="3436" y="691"/>
                    </a:cubicBezTo>
                    <a:cubicBezTo>
                      <a:pt x="3468" y="723"/>
                      <a:pt x="3513" y="754"/>
                      <a:pt x="3571" y="784"/>
                    </a:cubicBezTo>
                    <a:cubicBezTo>
                      <a:pt x="3712" y="861"/>
                      <a:pt x="3819" y="925"/>
                      <a:pt x="3895" y="977"/>
                    </a:cubicBezTo>
                    <a:cubicBezTo>
                      <a:pt x="3971" y="1029"/>
                      <a:pt x="4035" y="1097"/>
                      <a:pt x="4088" y="1181"/>
                    </a:cubicBezTo>
                    <a:cubicBezTo>
                      <a:pt x="4141" y="1264"/>
                      <a:pt x="4167" y="1368"/>
                      <a:pt x="4167" y="1491"/>
                    </a:cubicBezTo>
                    <a:cubicBezTo>
                      <a:pt x="4167" y="1616"/>
                      <a:pt x="4139" y="1727"/>
                      <a:pt x="4082" y="1822"/>
                    </a:cubicBezTo>
                    <a:cubicBezTo>
                      <a:pt x="4025" y="1918"/>
                      <a:pt x="3948" y="1997"/>
                      <a:pt x="3852" y="2059"/>
                    </a:cubicBezTo>
                    <a:cubicBezTo>
                      <a:pt x="3756" y="2121"/>
                      <a:pt x="3650" y="2168"/>
                      <a:pt x="3533" y="2198"/>
                    </a:cubicBezTo>
                    <a:cubicBezTo>
                      <a:pt x="3416" y="2230"/>
                      <a:pt x="3299" y="2245"/>
                      <a:pt x="3182" y="2245"/>
                    </a:cubicBezTo>
                    <a:cubicBezTo>
                      <a:pt x="3043" y="2245"/>
                      <a:pt x="2912" y="2223"/>
                      <a:pt x="2788" y="2178"/>
                    </a:cubicBezTo>
                    <a:cubicBezTo>
                      <a:pt x="2663" y="2133"/>
                      <a:pt x="2561" y="2062"/>
                      <a:pt x="2483" y="1967"/>
                    </a:cubicBezTo>
                    <a:cubicBezTo>
                      <a:pt x="2405" y="1871"/>
                      <a:pt x="2366" y="1754"/>
                      <a:pt x="2366" y="1613"/>
                    </a:cubicBezTo>
                    <a:close/>
                    <a:moveTo>
                      <a:pt x="5269" y="847"/>
                    </a:moveTo>
                    <a:lnTo>
                      <a:pt x="5269" y="847"/>
                    </a:lnTo>
                    <a:cubicBezTo>
                      <a:pt x="5269" y="877"/>
                      <a:pt x="5268" y="897"/>
                      <a:pt x="5266" y="909"/>
                    </a:cubicBezTo>
                    <a:cubicBezTo>
                      <a:pt x="5266" y="929"/>
                      <a:pt x="5271" y="944"/>
                      <a:pt x="5280" y="954"/>
                    </a:cubicBezTo>
                    <a:cubicBezTo>
                      <a:pt x="5288" y="963"/>
                      <a:pt x="5305" y="969"/>
                      <a:pt x="5331" y="969"/>
                    </a:cubicBezTo>
                    <a:cubicBezTo>
                      <a:pt x="5476" y="969"/>
                      <a:pt x="5548" y="843"/>
                      <a:pt x="5548" y="592"/>
                    </a:cubicBezTo>
                    <a:cubicBezTo>
                      <a:pt x="5548" y="529"/>
                      <a:pt x="5537" y="483"/>
                      <a:pt x="5514" y="453"/>
                    </a:cubicBezTo>
                    <a:cubicBezTo>
                      <a:pt x="5491" y="424"/>
                      <a:pt x="5450" y="409"/>
                      <a:pt x="5391" y="409"/>
                    </a:cubicBezTo>
                    <a:cubicBezTo>
                      <a:pt x="5368" y="409"/>
                      <a:pt x="5351" y="411"/>
                      <a:pt x="5340" y="413"/>
                    </a:cubicBezTo>
                    <a:cubicBezTo>
                      <a:pt x="5330" y="415"/>
                      <a:pt x="5322" y="420"/>
                      <a:pt x="5319" y="427"/>
                    </a:cubicBezTo>
                    <a:cubicBezTo>
                      <a:pt x="5314" y="434"/>
                      <a:pt x="5311" y="448"/>
                      <a:pt x="5308" y="468"/>
                    </a:cubicBezTo>
                    <a:cubicBezTo>
                      <a:pt x="5306" y="488"/>
                      <a:pt x="5304" y="504"/>
                      <a:pt x="5302" y="515"/>
                    </a:cubicBezTo>
                    <a:lnTo>
                      <a:pt x="5269" y="847"/>
                    </a:lnTo>
                    <a:close/>
                    <a:moveTo>
                      <a:pt x="5195" y="1833"/>
                    </a:moveTo>
                    <a:lnTo>
                      <a:pt x="5195" y="1833"/>
                    </a:lnTo>
                    <a:cubicBezTo>
                      <a:pt x="5195" y="1856"/>
                      <a:pt x="5203" y="1871"/>
                      <a:pt x="5218" y="1877"/>
                    </a:cubicBezTo>
                    <a:cubicBezTo>
                      <a:pt x="5233" y="1883"/>
                      <a:pt x="5257" y="1886"/>
                      <a:pt x="5290" y="1886"/>
                    </a:cubicBezTo>
                    <a:cubicBezTo>
                      <a:pt x="5446" y="1886"/>
                      <a:pt x="5524" y="1759"/>
                      <a:pt x="5524" y="1503"/>
                    </a:cubicBezTo>
                    <a:cubicBezTo>
                      <a:pt x="5524" y="1449"/>
                      <a:pt x="5518" y="1405"/>
                      <a:pt x="5506" y="1372"/>
                    </a:cubicBezTo>
                    <a:cubicBezTo>
                      <a:pt x="5493" y="1338"/>
                      <a:pt x="5472" y="1314"/>
                      <a:pt x="5442" y="1298"/>
                    </a:cubicBezTo>
                    <a:cubicBezTo>
                      <a:pt x="5412" y="1283"/>
                      <a:pt x="5370" y="1275"/>
                      <a:pt x="5317" y="1275"/>
                    </a:cubicBezTo>
                    <a:cubicBezTo>
                      <a:pt x="5290" y="1275"/>
                      <a:pt x="5271" y="1276"/>
                      <a:pt x="5259" y="1278"/>
                    </a:cubicBezTo>
                    <a:cubicBezTo>
                      <a:pt x="5248" y="1280"/>
                      <a:pt x="5240" y="1285"/>
                      <a:pt x="5236" y="1292"/>
                    </a:cubicBezTo>
                    <a:cubicBezTo>
                      <a:pt x="5232" y="1300"/>
                      <a:pt x="5229" y="1315"/>
                      <a:pt x="5228" y="1338"/>
                    </a:cubicBezTo>
                    <a:cubicBezTo>
                      <a:pt x="5227" y="1361"/>
                      <a:pt x="5226" y="1380"/>
                      <a:pt x="5225" y="1393"/>
                    </a:cubicBezTo>
                    <a:lnTo>
                      <a:pt x="5195" y="1833"/>
                    </a:lnTo>
                    <a:close/>
                    <a:moveTo>
                      <a:pt x="4584" y="2201"/>
                    </a:moveTo>
                    <a:lnTo>
                      <a:pt x="4584" y="2201"/>
                    </a:lnTo>
                    <a:cubicBezTo>
                      <a:pt x="4459" y="2201"/>
                      <a:pt x="4373" y="2185"/>
                      <a:pt x="4325" y="2153"/>
                    </a:cubicBezTo>
                    <a:cubicBezTo>
                      <a:pt x="4278" y="2121"/>
                      <a:pt x="4254" y="2075"/>
                      <a:pt x="4254" y="2017"/>
                    </a:cubicBezTo>
                    <a:cubicBezTo>
                      <a:pt x="4254" y="1969"/>
                      <a:pt x="4264" y="1939"/>
                      <a:pt x="4283" y="1924"/>
                    </a:cubicBezTo>
                    <a:cubicBezTo>
                      <a:pt x="4304" y="1910"/>
                      <a:pt x="4337" y="1894"/>
                      <a:pt x="4385" y="1875"/>
                    </a:cubicBezTo>
                    <a:cubicBezTo>
                      <a:pt x="4432" y="1856"/>
                      <a:pt x="4460" y="1834"/>
                      <a:pt x="4468" y="1809"/>
                    </a:cubicBezTo>
                    <a:cubicBezTo>
                      <a:pt x="4500" y="1697"/>
                      <a:pt x="4530" y="1565"/>
                      <a:pt x="4557" y="1413"/>
                    </a:cubicBezTo>
                    <a:cubicBezTo>
                      <a:pt x="4583" y="1261"/>
                      <a:pt x="4604" y="1109"/>
                      <a:pt x="4620" y="956"/>
                    </a:cubicBezTo>
                    <a:cubicBezTo>
                      <a:pt x="4635" y="802"/>
                      <a:pt x="4643" y="669"/>
                      <a:pt x="4643" y="556"/>
                    </a:cubicBezTo>
                    <a:cubicBezTo>
                      <a:pt x="4643" y="518"/>
                      <a:pt x="4634" y="492"/>
                      <a:pt x="4618" y="476"/>
                    </a:cubicBezTo>
                    <a:cubicBezTo>
                      <a:pt x="4601" y="459"/>
                      <a:pt x="4575" y="445"/>
                      <a:pt x="4543" y="431"/>
                    </a:cubicBezTo>
                    <a:cubicBezTo>
                      <a:pt x="4510" y="418"/>
                      <a:pt x="4485" y="404"/>
                      <a:pt x="4469" y="388"/>
                    </a:cubicBezTo>
                    <a:cubicBezTo>
                      <a:pt x="4452" y="372"/>
                      <a:pt x="4443" y="347"/>
                      <a:pt x="4443" y="310"/>
                    </a:cubicBezTo>
                    <a:cubicBezTo>
                      <a:pt x="4443" y="180"/>
                      <a:pt x="4544" y="114"/>
                      <a:pt x="4747" y="114"/>
                    </a:cubicBezTo>
                    <a:cubicBezTo>
                      <a:pt x="4832" y="117"/>
                      <a:pt x="4959" y="118"/>
                      <a:pt x="5127" y="118"/>
                    </a:cubicBezTo>
                    <a:cubicBezTo>
                      <a:pt x="5360" y="118"/>
                      <a:pt x="5535" y="117"/>
                      <a:pt x="5649" y="114"/>
                    </a:cubicBezTo>
                    <a:cubicBezTo>
                      <a:pt x="5835" y="114"/>
                      <a:pt x="5981" y="155"/>
                      <a:pt x="6087" y="236"/>
                    </a:cubicBezTo>
                    <a:cubicBezTo>
                      <a:pt x="6193" y="317"/>
                      <a:pt x="6246" y="437"/>
                      <a:pt x="6246" y="595"/>
                    </a:cubicBezTo>
                    <a:cubicBezTo>
                      <a:pt x="6246" y="662"/>
                      <a:pt x="6232" y="723"/>
                      <a:pt x="6206" y="777"/>
                    </a:cubicBezTo>
                    <a:cubicBezTo>
                      <a:pt x="6180" y="831"/>
                      <a:pt x="6150" y="875"/>
                      <a:pt x="6118" y="909"/>
                    </a:cubicBezTo>
                    <a:cubicBezTo>
                      <a:pt x="6086" y="943"/>
                      <a:pt x="6051" y="975"/>
                      <a:pt x="6014" y="1007"/>
                    </a:cubicBezTo>
                    <a:cubicBezTo>
                      <a:pt x="5976" y="1039"/>
                      <a:pt x="5957" y="1059"/>
                      <a:pt x="5957" y="1067"/>
                    </a:cubicBezTo>
                    <a:cubicBezTo>
                      <a:pt x="5957" y="1082"/>
                      <a:pt x="5980" y="1103"/>
                      <a:pt x="6025" y="1129"/>
                    </a:cubicBezTo>
                    <a:cubicBezTo>
                      <a:pt x="6070" y="1156"/>
                      <a:pt x="6109" y="1182"/>
                      <a:pt x="6142" y="1207"/>
                    </a:cubicBezTo>
                    <a:cubicBezTo>
                      <a:pt x="6175" y="1232"/>
                      <a:pt x="6206" y="1275"/>
                      <a:pt x="6237" y="1336"/>
                    </a:cubicBezTo>
                    <a:cubicBezTo>
                      <a:pt x="6267" y="1396"/>
                      <a:pt x="6282" y="1476"/>
                      <a:pt x="6282" y="1574"/>
                    </a:cubicBezTo>
                    <a:cubicBezTo>
                      <a:pt x="6282" y="1664"/>
                      <a:pt x="6259" y="1757"/>
                      <a:pt x="6215" y="1852"/>
                    </a:cubicBezTo>
                    <a:cubicBezTo>
                      <a:pt x="6172" y="1947"/>
                      <a:pt x="6094" y="2029"/>
                      <a:pt x="5983" y="2097"/>
                    </a:cubicBezTo>
                    <a:cubicBezTo>
                      <a:pt x="5872" y="2166"/>
                      <a:pt x="5726" y="2201"/>
                      <a:pt x="5542" y="2201"/>
                    </a:cubicBezTo>
                    <a:lnTo>
                      <a:pt x="4584" y="2201"/>
                    </a:lnTo>
                    <a:close/>
                    <a:moveTo>
                      <a:pt x="6759" y="665"/>
                    </a:moveTo>
                    <a:lnTo>
                      <a:pt x="6759" y="665"/>
                    </a:lnTo>
                    <a:cubicBezTo>
                      <a:pt x="6760" y="654"/>
                      <a:pt x="6763" y="632"/>
                      <a:pt x="6767" y="600"/>
                    </a:cubicBezTo>
                    <a:cubicBezTo>
                      <a:pt x="6772" y="568"/>
                      <a:pt x="6774" y="540"/>
                      <a:pt x="6774" y="518"/>
                    </a:cubicBezTo>
                    <a:cubicBezTo>
                      <a:pt x="6774" y="486"/>
                      <a:pt x="6766" y="463"/>
                      <a:pt x="6749" y="451"/>
                    </a:cubicBezTo>
                    <a:cubicBezTo>
                      <a:pt x="6732" y="439"/>
                      <a:pt x="6706" y="427"/>
                      <a:pt x="6672" y="415"/>
                    </a:cubicBezTo>
                    <a:cubicBezTo>
                      <a:pt x="6637" y="404"/>
                      <a:pt x="6611" y="390"/>
                      <a:pt x="6593" y="373"/>
                    </a:cubicBezTo>
                    <a:cubicBezTo>
                      <a:pt x="6576" y="357"/>
                      <a:pt x="6567" y="329"/>
                      <a:pt x="6567" y="289"/>
                    </a:cubicBezTo>
                    <a:cubicBezTo>
                      <a:pt x="6567" y="236"/>
                      <a:pt x="6603" y="191"/>
                      <a:pt x="6675" y="153"/>
                    </a:cubicBezTo>
                    <a:cubicBezTo>
                      <a:pt x="6747" y="115"/>
                      <a:pt x="6904" y="96"/>
                      <a:pt x="7145" y="96"/>
                    </a:cubicBezTo>
                    <a:cubicBezTo>
                      <a:pt x="7313" y="96"/>
                      <a:pt x="7443" y="102"/>
                      <a:pt x="7535" y="112"/>
                    </a:cubicBezTo>
                    <a:cubicBezTo>
                      <a:pt x="7627" y="124"/>
                      <a:pt x="7693" y="143"/>
                      <a:pt x="7732" y="171"/>
                    </a:cubicBezTo>
                    <a:cubicBezTo>
                      <a:pt x="7772" y="199"/>
                      <a:pt x="7792" y="239"/>
                      <a:pt x="7792" y="292"/>
                    </a:cubicBezTo>
                    <a:cubicBezTo>
                      <a:pt x="7792" y="333"/>
                      <a:pt x="7782" y="362"/>
                      <a:pt x="7763" y="377"/>
                    </a:cubicBezTo>
                    <a:cubicBezTo>
                      <a:pt x="7744" y="393"/>
                      <a:pt x="7714" y="405"/>
                      <a:pt x="7673" y="415"/>
                    </a:cubicBezTo>
                    <a:cubicBezTo>
                      <a:pt x="7633" y="425"/>
                      <a:pt x="7601" y="437"/>
                      <a:pt x="7578" y="452"/>
                    </a:cubicBezTo>
                    <a:cubicBezTo>
                      <a:pt x="7556" y="466"/>
                      <a:pt x="7541" y="493"/>
                      <a:pt x="7534" y="533"/>
                    </a:cubicBezTo>
                    <a:cubicBezTo>
                      <a:pt x="7530" y="558"/>
                      <a:pt x="7524" y="589"/>
                      <a:pt x="7516" y="623"/>
                    </a:cubicBezTo>
                    <a:cubicBezTo>
                      <a:pt x="7509" y="659"/>
                      <a:pt x="7503" y="686"/>
                      <a:pt x="7499" y="705"/>
                    </a:cubicBezTo>
                    <a:lnTo>
                      <a:pt x="7383" y="1524"/>
                    </a:lnTo>
                    <a:cubicBezTo>
                      <a:pt x="7368" y="1629"/>
                      <a:pt x="7362" y="1694"/>
                      <a:pt x="7362" y="1720"/>
                    </a:cubicBezTo>
                    <a:cubicBezTo>
                      <a:pt x="7362" y="1773"/>
                      <a:pt x="7371" y="1811"/>
                      <a:pt x="7390" y="1834"/>
                    </a:cubicBezTo>
                    <a:cubicBezTo>
                      <a:pt x="7408" y="1857"/>
                      <a:pt x="7435" y="1875"/>
                      <a:pt x="7469" y="1888"/>
                    </a:cubicBezTo>
                    <a:cubicBezTo>
                      <a:pt x="7505" y="1902"/>
                      <a:pt x="7530" y="1916"/>
                      <a:pt x="7547" y="1930"/>
                    </a:cubicBezTo>
                    <a:cubicBezTo>
                      <a:pt x="7564" y="1945"/>
                      <a:pt x="7572" y="1973"/>
                      <a:pt x="7572" y="2014"/>
                    </a:cubicBezTo>
                    <a:cubicBezTo>
                      <a:pt x="7572" y="2102"/>
                      <a:pt x="7519" y="2159"/>
                      <a:pt x="7412" y="2185"/>
                    </a:cubicBezTo>
                    <a:cubicBezTo>
                      <a:pt x="7306" y="2212"/>
                      <a:pt x="7173" y="2225"/>
                      <a:pt x="7015" y="2225"/>
                    </a:cubicBezTo>
                    <a:cubicBezTo>
                      <a:pt x="6841" y="2225"/>
                      <a:pt x="6706" y="2219"/>
                      <a:pt x="6611" y="2206"/>
                    </a:cubicBezTo>
                    <a:cubicBezTo>
                      <a:pt x="6516" y="2194"/>
                      <a:pt x="6447" y="2173"/>
                      <a:pt x="6403" y="2141"/>
                    </a:cubicBezTo>
                    <a:cubicBezTo>
                      <a:pt x="6360" y="2109"/>
                      <a:pt x="6338" y="2063"/>
                      <a:pt x="6338" y="2005"/>
                    </a:cubicBezTo>
                    <a:cubicBezTo>
                      <a:pt x="6338" y="1962"/>
                      <a:pt x="6347" y="1934"/>
                      <a:pt x="6367" y="1920"/>
                    </a:cubicBezTo>
                    <a:cubicBezTo>
                      <a:pt x="6385" y="1906"/>
                      <a:pt x="6420" y="1890"/>
                      <a:pt x="6468" y="1873"/>
                    </a:cubicBezTo>
                    <a:cubicBezTo>
                      <a:pt x="6517" y="1855"/>
                      <a:pt x="6556" y="1831"/>
                      <a:pt x="6583" y="1800"/>
                    </a:cubicBezTo>
                    <a:cubicBezTo>
                      <a:pt x="6611" y="1769"/>
                      <a:pt x="6629" y="1718"/>
                      <a:pt x="6638" y="1646"/>
                    </a:cubicBezTo>
                    <a:lnTo>
                      <a:pt x="6759" y="665"/>
                    </a:lnTo>
                    <a:close/>
                    <a:moveTo>
                      <a:pt x="7730" y="1613"/>
                    </a:moveTo>
                    <a:lnTo>
                      <a:pt x="7730" y="1613"/>
                    </a:lnTo>
                    <a:cubicBezTo>
                      <a:pt x="7730" y="1534"/>
                      <a:pt x="7750" y="1469"/>
                      <a:pt x="7789" y="1416"/>
                    </a:cubicBezTo>
                    <a:cubicBezTo>
                      <a:pt x="7828" y="1363"/>
                      <a:pt x="7885" y="1337"/>
                      <a:pt x="7962" y="1337"/>
                    </a:cubicBezTo>
                    <a:cubicBezTo>
                      <a:pt x="8028" y="1337"/>
                      <a:pt x="8077" y="1358"/>
                      <a:pt x="8108" y="1401"/>
                    </a:cubicBezTo>
                    <a:cubicBezTo>
                      <a:pt x="8140" y="1444"/>
                      <a:pt x="8171" y="1508"/>
                      <a:pt x="8202" y="1592"/>
                    </a:cubicBezTo>
                    <a:cubicBezTo>
                      <a:pt x="8278" y="1780"/>
                      <a:pt x="8378" y="1874"/>
                      <a:pt x="8505" y="1874"/>
                    </a:cubicBezTo>
                    <a:cubicBezTo>
                      <a:pt x="8560" y="1874"/>
                      <a:pt x="8606" y="1859"/>
                      <a:pt x="8645" y="1829"/>
                    </a:cubicBezTo>
                    <a:cubicBezTo>
                      <a:pt x="8684" y="1800"/>
                      <a:pt x="8704" y="1758"/>
                      <a:pt x="8704" y="1705"/>
                    </a:cubicBezTo>
                    <a:cubicBezTo>
                      <a:pt x="8704" y="1649"/>
                      <a:pt x="8661" y="1588"/>
                      <a:pt x="8576" y="1521"/>
                    </a:cubicBezTo>
                    <a:cubicBezTo>
                      <a:pt x="8490" y="1454"/>
                      <a:pt x="8404" y="1388"/>
                      <a:pt x="8317" y="1324"/>
                    </a:cubicBezTo>
                    <a:cubicBezTo>
                      <a:pt x="8230" y="1259"/>
                      <a:pt x="8155" y="1183"/>
                      <a:pt x="8092" y="1093"/>
                    </a:cubicBezTo>
                    <a:cubicBezTo>
                      <a:pt x="8029" y="1003"/>
                      <a:pt x="7997" y="895"/>
                      <a:pt x="7997" y="767"/>
                    </a:cubicBezTo>
                    <a:cubicBezTo>
                      <a:pt x="7997" y="626"/>
                      <a:pt x="8036" y="502"/>
                      <a:pt x="8110" y="398"/>
                    </a:cubicBezTo>
                    <a:cubicBezTo>
                      <a:pt x="8186" y="293"/>
                      <a:pt x="8286" y="214"/>
                      <a:pt x="8410" y="159"/>
                    </a:cubicBezTo>
                    <a:cubicBezTo>
                      <a:pt x="8534" y="105"/>
                      <a:pt x="8666" y="78"/>
                      <a:pt x="8805" y="78"/>
                    </a:cubicBezTo>
                    <a:cubicBezTo>
                      <a:pt x="8864" y="78"/>
                      <a:pt x="8928" y="86"/>
                      <a:pt x="8997" y="103"/>
                    </a:cubicBezTo>
                    <a:cubicBezTo>
                      <a:pt x="9066" y="120"/>
                      <a:pt x="9102" y="129"/>
                      <a:pt x="9104" y="129"/>
                    </a:cubicBezTo>
                    <a:cubicBezTo>
                      <a:pt x="9113" y="129"/>
                      <a:pt x="9136" y="120"/>
                      <a:pt x="9174" y="103"/>
                    </a:cubicBezTo>
                    <a:cubicBezTo>
                      <a:pt x="9213" y="86"/>
                      <a:pt x="9248" y="78"/>
                      <a:pt x="9280" y="78"/>
                    </a:cubicBezTo>
                    <a:cubicBezTo>
                      <a:pt x="9335" y="78"/>
                      <a:pt x="9387" y="102"/>
                      <a:pt x="9437" y="149"/>
                    </a:cubicBezTo>
                    <a:cubicBezTo>
                      <a:pt x="9486" y="197"/>
                      <a:pt x="9526" y="254"/>
                      <a:pt x="9555" y="322"/>
                    </a:cubicBezTo>
                    <a:cubicBezTo>
                      <a:pt x="9585" y="389"/>
                      <a:pt x="9600" y="450"/>
                      <a:pt x="9600" y="502"/>
                    </a:cubicBezTo>
                    <a:cubicBezTo>
                      <a:pt x="9600" y="570"/>
                      <a:pt x="9578" y="629"/>
                      <a:pt x="9534" y="679"/>
                    </a:cubicBezTo>
                    <a:cubicBezTo>
                      <a:pt x="9491" y="729"/>
                      <a:pt x="9435" y="755"/>
                      <a:pt x="9369" y="755"/>
                    </a:cubicBezTo>
                    <a:cubicBezTo>
                      <a:pt x="9320" y="755"/>
                      <a:pt x="9279" y="742"/>
                      <a:pt x="9243" y="716"/>
                    </a:cubicBezTo>
                    <a:cubicBezTo>
                      <a:pt x="9208" y="690"/>
                      <a:pt x="9169" y="652"/>
                      <a:pt x="9125" y="601"/>
                    </a:cubicBezTo>
                    <a:cubicBezTo>
                      <a:pt x="9080" y="550"/>
                      <a:pt x="9041" y="511"/>
                      <a:pt x="9008" y="485"/>
                    </a:cubicBezTo>
                    <a:cubicBezTo>
                      <a:pt x="8974" y="459"/>
                      <a:pt x="8935" y="446"/>
                      <a:pt x="8891" y="446"/>
                    </a:cubicBezTo>
                    <a:cubicBezTo>
                      <a:pt x="8850" y="446"/>
                      <a:pt x="8817" y="457"/>
                      <a:pt x="8790" y="479"/>
                    </a:cubicBezTo>
                    <a:cubicBezTo>
                      <a:pt x="8764" y="501"/>
                      <a:pt x="8751" y="532"/>
                      <a:pt x="8751" y="571"/>
                    </a:cubicBezTo>
                    <a:cubicBezTo>
                      <a:pt x="8751" y="619"/>
                      <a:pt x="8768" y="659"/>
                      <a:pt x="8800" y="691"/>
                    </a:cubicBezTo>
                    <a:cubicBezTo>
                      <a:pt x="8832" y="723"/>
                      <a:pt x="8878" y="754"/>
                      <a:pt x="8935" y="784"/>
                    </a:cubicBezTo>
                    <a:cubicBezTo>
                      <a:pt x="9076" y="861"/>
                      <a:pt x="9184" y="925"/>
                      <a:pt x="9260" y="977"/>
                    </a:cubicBezTo>
                    <a:cubicBezTo>
                      <a:pt x="9335" y="1029"/>
                      <a:pt x="9400" y="1097"/>
                      <a:pt x="9452" y="1181"/>
                    </a:cubicBezTo>
                    <a:cubicBezTo>
                      <a:pt x="9506" y="1264"/>
                      <a:pt x="9532" y="1368"/>
                      <a:pt x="9532" y="1491"/>
                    </a:cubicBezTo>
                    <a:cubicBezTo>
                      <a:pt x="9532" y="1616"/>
                      <a:pt x="9503" y="1727"/>
                      <a:pt x="9446" y="1822"/>
                    </a:cubicBezTo>
                    <a:cubicBezTo>
                      <a:pt x="9389" y="1918"/>
                      <a:pt x="9312" y="1997"/>
                      <a:pt x="9216" y="2059"/>
                    </a:cubicBezTo>
                    <a:cubicBezTo>
                      <a:pt x="9120" y="2121"/>
                      <a:pt x="9014" y="2168"/>
                      <a:pt x="8897" y="2198"/>
                    </a:cubicBezTo>
                    <a:cubicBezTo>
                      <a:pt x="8780" y="2230"/>
                      <a:pt x="8663" y="2245"/>
                      <a:pt x="8546" y="2245"/>
                    </a:cubicBezTo>
                    <a:cubicBezTo>
                      <a:pt x="8408" y="2245"/>
                      <a:pt x="8276" y="2223"/>
                      <a:pt x="8152" y="2178"/>
                    </a:cubicBezTo>
                    <a:cubicBezTo>
                      <a:pt x="8027" y="2133"/>
                      <a:pt x="7925" y="2062"/>
                      <a:pt x="7847" y="1967"/>
                    </a:cubicBezTo>
                    <a:cubicBezTo>
                      <a:pt x="7769" y="1871"/>
                      <a:pt x="7730" y="1754"/>
                      <a:pt x="7730" y="1613"/>
                    </a:cubicBezTo>
                    <a:close/>
                    <a:moveTo>
                      <a:pt x="9992" y="0"/>
                    </a:moveTo>
                    <a:lnTo>
                      <a:pt x="9992" y="0"/>
                    </a:lnTo>
                    <a:cubicBezTo>
                      <a:pt x="9850" y="0"/>
                      <a:pt x="9731" y="110"/>
                      <a:pt x="9731" y="259"/>
                    </a:cubicBezTo>
                    <a:cubicBezTo>
                      <a:pt x="9731" y="410"/>
                      <a:pt x="9850" y="520"/>
                      <a:pt x="9992" y="520"/>
                    </a:cubicBezTo>
                    <a:cubicBezTo>
                      <a:pt x="10131" y="520"/>
                      <a:pt x="10251" y="410"/>
                      <a:pt x="10251" y="259"/>
                    </a:cubicBezTo>
                    <a:cubicBezTo>
                      <a:pt x="10251" y="110"/>
                      <a:pt x="10131" y="0"/>
                      <a:pt x="9992" y="0"/>
                    </a:cubicBezTo>
                    <a:close/>
                    <a:moveTo>
                      <a:pt x="9992" y="476"/>
                    </a:moveTo>
                    <a:lnTo>
                      <a:pt x="9992" y="476"/>
                    </a:lnTo>
                    <a:cubicBezTo>
                      <a:pt x="9874" y="476"/>
                      <a:pt x="9782" y="384"/>
                      <a:pt x="9782" y="259"/>
                    </a:cubicBezTo>
                    <a:cubicBezTo>
                      <a:pt x="9782" y="136"/>
                      <a:pt x="9874" y="43"/>
                      <a:pt x="9992" y="43"/>
                    </a:cubicBezTo>
                    <a:cubicBezTo>
                      <a:pt x="10108" y="43"/>
                      <a:pt x="10199" y="136"/>
                      <a:pt x="10199" y="259"/>
                    </a:cubicBezTo>
                    <a:cubicBezTo>
                      <a:pt x="10199" y="384"/>
                      <a:pt x="10108" y="476"/>
                      <a:pt x="9992" y="476"/>
                    </a:cubicBezTo>
                    <a:close/>
                    <a:moveTo>
                      <a:pt x="10109" y="195"/>
                    </a:moveTo>
                    <a:lnTo>
                      <a:pt x="10109" y="195"/>
                    </a:lnTo>
                    <a:cubicBezTo>
                      <a:pt x="10109" y="136"/>
                      <a:pt x="10075" y="110"/>
                      <a:pt x="10005" y="110"/>
                    </a:cubicBezTo>
                    <a:lnTo>
                      <a:pt x="9892" y="110"/>
                    </a:lnTo>
                    <a:lnTo>
                      <a:pt x="9892" y="410"/>
                    </a:lnTo>
                    <a:lnTo>
                      <a:pt x="9937" y="410"/>
                    </a:lnTo>
                    <a:lnTo>
                      <a:pt x="9937" y="280"/>
                    </a:lnTo>
                    <a:lnTo>
                      <a:pt x="9989" y="280"/>
                    </a:lnTo>
                    <a:lnTo>
                      <a:pt x="10067" y="410"/>
                    </a:lnTo>
                    <a:lnTo>
                      <a:pt x="10117" y="410"/>
                    </a:lnTo>
                    <a:lnTo>
                      <a:pt x="10033" y="278"/>
                    </a:lnTo>
                    <a:cubicBezTo>
                      <a:pt x="10076" y="272"/>
                      <a:pt x="10109" y="249"/>
                      <a:pt x="10109" y="195"/>
                    </a:cubicBezTo>
                    <a:close/>
                    <a:moveTo>
                      <a:pt x="9937" y="241"/>
                    </a:moveTo>
                    <a:lnTo>
                      <a:pt x="9937" y="241"/>
                    </a:lnTo>
                    <a:lnTo>
                      <a:pt x="9937" y="149"/>
                    </a:lnTo>
                    <a:lnTo>
                      <a:pt x="9998" y="149"/>
                    </a:lnTo>
                    <a:cubicBezTo>
                      <a:pt x="10029" y="149"/>
                      <a:pt x="10063" y="155"/>
                      <a:pt x="10063" y="192"/>
                    </a:cubicBezTo>
                    <a:cubicBezTo>
                      <a:pt x="10063" y="238"/>
                      <a:pt x="10029" y="241"/>
                      <a:pt x="9991" y="241"/>
                    </a:cubicBezTo>
                    <a:lnTo>
                      <a:pt x="9937" y="241"/>
                    </a:lnTo>
                    <a:close/>
                  </a:path>
                </a:pathLst>
              </a:custGeom>
              <a:solidFill>
                <a:srgbClr val="183B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19BA92B6-A7EA-45BD-A7D7-C8FA9B556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3" y="4002"/>
                <a:ext cx="8383" cy="883"/>
              </a:xfrm>
              <a:custGeom>
                <a:avLst/>
                <a:gdLst>
                  <a:gd name="T0" fmla="*/ 0 w 10001"/>
                  <a:gd name="T1" fmla="*/ 1042 h 1042"/>
                  <a:gd name="T2" fmla="*/ 9571 w 10001"/>
                  <a:gd name="T3" fmla="*/ 1042 h 1042"/>
                  <a:gd name="T4" fmla="*/ 9878 w 10001"/>
                  <a:gd name="T5" fmla="*/ 784 h 1042"/>
                  <a:gd name="T6" fmla="*/ 10001 w 10001"/>
                  <a:gd name="T7" fmla="*/ 0 h 1042"/>
                  <a:gd name="T8" fmla="*/ 218 w 10001"/>
                  <a:gd name="T9" fmla="*/ 0 h 1042"/>
                  <a:gd name="T10" fmla="*/ 0 w 10001"/>
                  <a:gd name="T11" fmla="*/ 1042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01" h="1042">
                    <a:moveTo>
                      <a:pt x="0" y="1042"/>
                    </a:moveTo>
                    <a:lnTo>
                      <a:pt x="9571" y="1042"/>
                    </a:lnTo>
                    <a:cubicBezTo>
                      <a:pt x="9713" y="1042"/>
                      <a:pt x="9848" y="926"/>
                      <a:pt x="9878" y="784"/>
                    </a:cubicBezTo>
                    <a:lnTo>
                      <a:pt x="10001" y="0"/>
                    </a:lnTo>
                    <a:lnTo>
                      <a:pt x="218" y="0"/>
                    </a:lnTo>
                    <a:lnTo>
                      <a:pt x="0" y="1042"/>
                    </a:lnTo>
                    <a:close/>
                  </a:path>
                </a:pathLst>
              </a:custGeom>
              <a:solidFill>
                <a:srgbClr val="F583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6C2E737D-BDCA-4364-BE08-5234BD17DC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01" y="4266"/>
                <a:ext cx="7805" cy="421"/>
              </a:xfrm>
              <a:custGeom>
                <a:avLst/>
                <a:gdLst>
                  <a:gd name="T0" fmla="*/ 264 w 9312"/>
                  <a:gd name="T1" fmla="*/ 319 h 497"/>
                  <a:gd name="T2" fmla="*/ 361 w 9312"/>
                  <a:gd name="T3" fmla="*/ 39 h 497"/>
                  <a:gd name="T4" fmla="*/ 170 w 9312"/>
                  <a:gd name="T5" fmla="*/ 163 h 497"/>
                  <a:gd name="T6" fmla="*/ 19 w 9312"/>
                  <a:gd name="T7" fmla="*/ 418 h 497"/>
                  <a:gd name="T8" fmla="*/ 585 w 9312"/>
                  <a:gd name="T9" fmla="*/ 397 h 497"/>
                  <a:gd name="T10" fmla="*/ 879 w 9312"/>
                  <a:gd name="T11" fmla="*/ 280 h 497"/>
                  <a:gd name="T12" fmla="*/ 482 w 9312"/>
                  <a:gd name="T13" fmla="*/ 261 h 497"/>
                  <a:gd name="T14" fmla="*/ 954 w 9312"/>
                  <a:gd name="T15" fmla="*/ 290 h 497"/>
                  <a:gd name="T16" fmla="*/ 1265 w 9312"/>
                  <a:gd name="T17" fmla="*/ 104 h 497"/>
                  <a:gd name="T18" fmla="*/ 1218 w 9312"/>
                  <a:gd name="T19" fmla="*/ 390 h 497"/>
                  <a:gd name="T20" fmla="*/ 1438 w 9312"/>
                  <a:gd name="T21" fmla="*/ 290 h 497"/>
                  <a:gd name="T22" fmla="*/ 1749 w 9312"/>
                  <a:gd name="T23" fmla="*/ 104 h 497"/>
                  <a:gd name="T24" fmla="*/ 1702 w 9312"/>
                  <a:gd name="T25" fmla="*/ 390 h 497"/>
                  <a:gd name="T26" fmla="*/ 2044 w 9312"/>
                  <a:gd name="T27" fmla="*/ 197 h 497"/>
                  <a:gd name="T28" fmla="*/ 1886 w 9312"/>
                  <a:gd name="T29" fmla="*/ 488 h 497"/>
                  <a:gd name="T30" fmla="*/ 2611 w 9312"/>
                  <a:gd name="T31" fmla="*/ 319 h 497"/>
                  <a:gd name="T32" fmla="*/ 2708 w 9312"/>
                  <a:gd name="T33" fmla="*/ 39 h 497"/>
                  <a:gd name="T34" fmla="*/ 2516 w 9312"/>
                  <a:gd name="T35" fmla="*/ 163 h 497"/>
                  <a:gd name="T36" fmla="*/ 2365 w 9312"/>
                  <a:gd name="T37" fmla="*/ 418 h 497"/>
                  <a:gd name="T38" fmla="*/ 3076 w 9312"/>
                  <a:gd name="T39" fmla="*/ 355 h 497"/>
                  <a:gd name="T40" fmla="*/ 3024 w 9312"/>
                  <a:gd name="T41" fmla="*/ 0 h 497"/>
                  <a:gd name="T42" fmla="*/ 2948 w 9312"/>
                  <a:gd name="T43" fmla="*/ 129 h 497"/>
                  <a:gd name="T44" fmla="*/ 2876 w 9312"/>
                  <a:gd name="T45" fmla="*/ 476 h 497"/>
                  <a:gd name="T46" fmla="*/ 3482 w 9312"/>
                  <a:gd name="T47" fmla="*/ 8 h 497"/>
                  <a:gd name="T48" fmla="*/ 3922 w 9312"/>
                  <a:gd name="T49" fmla="*/ 488 h 497"/>
                  <a:gd name="T50" fmla="*/ 4307 w 9312"/>
                  <a:gd name="T51" fmla="*/ 8 h 497"/>
                  <a:gd name="T52" fmla="*/ 4622 w 9312"/>
                  <a:gd name="T53" fmla="*/ 8 h 497"/>
                  <a:gd name="T54" fmla="*/ 4738 w 9312"/>
                  <a:gd name="T55" fmla="*/ 488 h 497"/>
                  <a:gd name="T56" fmla="*/ 4464 w 9312"/>
                  <a:gd name="T57" fmla="*/ 218 h 497"/>
                  <a:gd name="T58" fmla="*/ 4491 w 9312"/>
                  <a:gd name="T59" fmla="*/ 89 h 497"/>
                  <a:gd name="T60" fmla="*/ 5234 w 9312"/>
                  <a:gd name="T61" fmla="*/ 55 h 497"/>
                  <a:gd name="T62" fmla="*/ 4822 w 9312"/>
                  <a:gd name="T63" fmla="*/ 300 h 497"/>
                  <a:gd name="T64" fmla="*/ 5160 w 9312"/>
                  <a:gd name="T65" fmla="*/ 114 h 497"/>
                  <a:gd name="T66" fmla="*/ 5444 w 9312"/>
                  <a:gd name="T67" fmla="*/ 333 h 497"/>
                  <a:gd name="T68" fmla="*/ 5716 w 9312"/>
                  <a:gd name="T69" fmla="*/ 8 h 497"/>
                  <a:gd name="T70" fmla="*/ 5346 w 9312"/>
                  <a:gd name="T71" fmla="*/ 350 h 497"/>
                  <a:gd name="T72" fmla="*/ 6142 w 9312"/>
                  <a:gd name="T73" fmla="*/ 480 h 497"/>
                  <a:gd name="T74" fmla="*/ 6228 w 9312"/>
                  <a:gd name="T75" fmla="*/ 38 h 497"/>
                  <a:gd name="T76" fmla="*/ 5923 w 9312"/>
                  <a:gd name="T77" fmla="*/ 295 h 497"/>
                  <a:gd name="T78" fmla="*/ 6062 w 9312"/>
                  <a:gd name="T79" fmla="*/ 231 h 497"/>
                  <a:gd name="T80" fmla="*/ 6479 w 9312"/>
                  <a:gd name="T81" fmla="*/ 193 h 497"/>
                  <a:gd name="T82" fmla="*/ 6987 w 9312"/>
                  <a:gd name="T83" fmla="*/ 488 h 497"/>
                  <a:gd name="T84" fmla="*/ 7361 w 9312"/>
                  <a:gd name="T85" fmla="*/ 284 h 497"/>
                  <a:gd name="T86" fmla="*/ 7578 w 9312"/>
                  <a:gd name="T87" fmla="*/ 27 h 497"/>
                  <a:gd name="T88" fmla="*/ 7512 w 9312"/>
                  <a:gd name="T89" fmla="*/ 466 h 497"/>
                  <a:gd name="T90" fmla="*/ 7773 w 9312"/>
                  <a:gd name="T91" fmla="*/ 308 h 497"/>
                  <a:gd name="T92" fmla="*/ 8365 w 9312"/>
                  <a:gd name="T93" fmla="*/ 331 h 497"/>
                  <a:gd name="T94" fmla="*/ 8208 w 9312"/>
                  <a:gd name="T95" fmla="*/ 0 h 497"/>
                  <a:gd name="T96" fmla="*/ 8074 w 9312"/>
                  <a:gd name="T97" fmla="*/ 188 h 497"/>
                  <a:gd name="T98" fmla="*/ 8606 w 9312"/>
                  <a:gd name="T99" fmla="*/ 8 h 497"/>
                  <a:gd name="T100" fmla="*/ 8723 w 9312"/>
                  <a:gd name="T101" fmla="*/ 361 h 497"/>
                  <a:gd name="T102" fmla="*/ 8616 w 9312"/>
                  <a:gd name="T103" fmla="*/ 497 h 497"/>
                  <a:gd name="T104" fmla="*/ 8995 w 9312"/>
                  <a:gd name="T105" fmla="*/ 329 h 497"/>
                  <a:gd name="T106" fmla="*/ 9015 w 9312"/>
                  <a:gd name="T107" fmla="*/ 243 h 497"/>
                  <a:gd name="T108" fmla="*/ 9218 w 9312"/>
                  <a:gd name="T109" fmla="*/ 149 h 497"/>
                  <a:gd name="T110" fmla="*/ 9247 w 9312"/>
                  <a:gd name="T111" fmla="*/ 259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312" h="497">
                    <a:moveTo>
                      <a:pt x="1" y="334"/>
                    </a:moveTo>
                    <a:lnTo>
                      <a:pt x="95" y="329"/>
                    </a:lnTo>
                    <a:cubicBezTo>
                      <a:pt x="96" y="358"/>
                      <a:pt x="102" y="379"/>
                      <a:pt x="111" y="389"/>
                    </a:cubicBezTo>
                    <a:cubicBezTo>
                      <a:pt x="125" y="406"/>
                      <a:pt x="152" y="414"/>
                      <a:pt x="190" y="414"/>
                    </a:cubicBezTo>
                    <a:cubicBezTo>
                      <a:pt x="223" y="414"/>
                      <a:pt x="246" y="409"/>
                      <a:pt x="261" y="397"/>
                    </a:cubicBezTo>
                    <a:cubicBezTo>
                      <a:pt x="275" y="385"/>
                      <a:pt x="282" y="371"/>
                      <a:pt x="282" y="355"/>
                    </a:cubicBezTo>
                    <a:cubicBezTo>
                      <a:pt x="282" y="341"/>
                      <a:pt x="276" y="329"/>
                      <a:pt x="264" y="319"/>
                    </a:cubicBezTo>
                    <a:cubicBezTo>
                      <a:pt x="256" y="312"/>
                      <a:pt x="233" y="300"/>
                      <a:pt x="196" y="284"/>
                    </a:cubicBezTo>
                    <a:cubicBezTo>
                      <a:pt x="159" y="268"/>
                      <a:pt x="132" y="254"/>
                      <a:pt x="115" y="243"/>
                    </a:cubicBezTo>
                    <a:cubicBezTo>
                      <a:pt x="98" y="232"/>
                      <a:pt x="84" y="218"/>
                      <a:pt x="74" y="201"/>
                    </a:cubicBezTo>
                    <a:cubicBezTo>
                      <a:pt x="65" y="184"/>
                      <a:pt x="60" y="164"/>
                      <a:pt x="60" y="140"/>
                    </a:cubicBezTo>
                    <a:cubicBezTo>
                      <a:pt x="60" y="100"/>
                      <a:pt x="74" y="66"/>
                      <a:pt x="104" y="40"/>
                    </a:cubicBezTo>
                    <a:cubicBezTo>
                      <a:pt x="133" y="13"/>
                      <a:pt x="175" y="0"/>
                      <a:pt x="231" y="0"/>
                    </a:cubicBezTo>
                    <a:cubicBezTo>
                      <a:pt x="287" y="0"/>
                      <a:pt x="330" y="13"/>
                      <a:pt x="361" y="39"/>
                    </a:cubicBezTo>
                    <a:cubicBezTo>
                      <a:pt x="392" y="66"/>
                      <a:pt x="409" y="101"/>
                      <a:pt x="412" y="145"/>
                    </a:cubicBezTo>
                    <a:lnTo>
                      <a:pt x="318" y="149"/>
                    </a:lnTo>
                    <a:cubicBezTo>
                      <a:pt x="315" y="126"/>
                      <a:pt x="307" y="109"/>
                      <a:pt x="293" y="96"/>
                    </a:cubicBezTo>
                    <a:cubicBezTo>
                      <a:pt x="279" y="84"/>
                      <a:pt x="258" y="78"/>
                      <a:pt x="230" y="78"/>
                    </a:cubicBezTo>
                    <a:cubicBezTo>
                      <a:pt x="203" y="78"/>
                      <a:pt x="183" y="83"/>
                      <a:pt x="172" y="92"/>
                    </a:cubicBezTo>
                    <a:cubicBezTo>
                      <a:pt x="160" y="102"/>
                      <a:pt x="154" y="114"/>
                      <a:pt x="154" y="129"/>
                    </a:cubicBezTo>
                    <a:cubicBezTo>
                      <a:pt x="154" y="143"/>
                      <a:pt x="159" y="154"/>
                      <a:pt x="170" y="163"/>
                    </a:cubicBezTo>
                    <a:cubicBezTo>
                      <a:pt x="181" y="172"/>
                      <a:pt x="205" y="185"/>
                      <a:pt x="241" y="201"/>
                    </a:cubicBezTo>
                    <a:cubicBezTo>
                      <a:pt x="296" y="225"/>
                      <a:pt x="331" y="244"/>
                      <a:pt x="346" y="259"/>
                    </a:cubicBezTo>
                    <a:cubicBezTo>
                      <a:pt x="369" y="281"/>
                      <a:pt x="380" y="309"/>
                      <a:pt x="380" y="343"/>
                    </a:cubicBezTo>
                    <a:cubicBezTo>
                      <a:pt x="380" y="386"/>
                      <a:pt x="363" y="422"/>
                      <a:pt x="330" y="452"/>
                    </a:cubicBezTo>
                    <a:cubicBezTo>
                      <a:pt x="296" y="482"/>
                      <a:pt x="250" y="497"/>
                      <a:pt x="190" y="497"/>
                    </a:cubicBezTo>
                    <a:cubicBezTo>
                      <a:pt x="149" y="497"/>
                      <a:pt x="113" y="490"/>
                      <a:pt x="83" y="476"/>
                    </a:cubicBezTo>
                    <a:cubicBezTo>
                      <a:pt x="52" y="462"/>
                      <a:pt x="31" y="443"/>
                      <a:pt x="19" y="418"/>
                    </a:cubicBezTo>
                    <a:cubicBezTo>
                      <a:pt x="6" y="394"/>
                      <a:pt x="0" y="366"/>
                      <a:pt x="1" y="334"/>
                    </a:cubicBezTo>
                    <a:close/>
                    <a:moveTo>
                      <a:pt x="539" y="8"/>
                    </a:moveTo>
                    <a:lnTo>
                      <a:pt x="637" y="8"/>
                    </a:lnTo>
                    <a:lnTo>
                      <a:pt x="580" y="269"/>
                    </a:lnTo>
                    <a:lnTo>
                      <a:pt x="566" y="333"/>
                    </a:lnTo>
                    <a:cubicBezTo>
                      <a:pt x="565" y="339"/>
                      <a:pt x="564" y="346"/>
                      <a:pt x="563" y="354"/>
                    </a:cubicBezTo>
                    <a:cubicBezTo>
                      <a:pt x="563" y="372"/>
                      <a:pt x="570" y="386"/>
                      <a:pt x="585" y="397"/>
                    </a:cubicBezTo>
                    <a:cubicBezTo>
                      <a:pt x="600" y="409"/>
                      <a:pt x="622" y="414"/>
                      <a:pt x="651" y="414"/>
                    </a:cubicBezTo>
                    <a:cubicBezTo>
                      <a:pt x="677" y="414"/>
                      <a:pt x="698" y="410"/>
                      <a:pt x="715" y="401"/>
                    </a:cubicBezTo>
                    <a:cubicBezTo>
                      <a:pt x="732" y="392"/>
                      <a:pt x="745" y="379"/>
                      <a:pt x="754" y="361"/>
                    </a:cubicBezTo>
                    <a:cubicBezTo>
                      <a:pt x="763" y="343"/>
                      <a:pt x="773" y="313"/>
                      <a:pt x="782" y="271"/>
                    </a:cubicBezTo>
                    <a:lnTo>
                      <a:pt x="837" y="8"/>
                    </a:lnTo>
                    <a:lnTo>
                      <a:pt x="936" y="8"/>
                    </a:lnTo>
                    <a:lnTo>
                      <a:pt x="879" y="280"/>
                    </a:lnTo>
                    <a:cubicBezTo>
                      <a:pt x="867" y="333"/>
                      <a:pt x="853" y="374"/>
                      <a:pt x="837" y="402"/>
                    </a:cubicBezTo>
                    <a:cubicBezTo>
                      <a:pt x="822" y="430"/>
                      <a:pt x="798" y="453"/>
                      <a:pt x="767" y="470"/>
                    </a:cubicBezTo>
                    <a:cubicBezTo>
                      <a:pt x="735" y="488"/>
                      <a:pt x="695" y="497"/>
                      <a:pt x="646" y="497"/>
                    </a:cubicBezTo>
                    <a:cubicBezTo>
                      <a:pt x="589" y="497"/>
                      <a:pt x="544" y="483"/>
                      <a:pt x="514" y="456"/>
                    </a:cubicBezTo>
                    <a:cubicBezTo>
                      <a:pt x="483" y="428"/>
                      <a:pt x="467" y="393"/>
                      <a:pt x="467" y="350"/>
                    </a:cubicBezTo>
                    <a:cubicBezTo>
                      <a:pt x="468" y="341"/>
                      <a:pt x="469" y="331"/>
                      <a:pt x="471" y="321"/>
                    </a:cubicBezTo>
                    <a:cubicBezTo>
                      <a:pt x="472" y="314"/>
                      <a:pt x="476" y="294"/>
                      <a:pt x="482" y="261"/>
                    </a:cubicBezTo>
                    <a:lnTo>
                      <a:pt x="539" y="8"/>
                    </a:lnTo>
                    <a:close/>
                    <a:moveTo>
                      <a:pt x="1265" y="316"/>
                    </a:moveTo>
                    <a:lnTo>
                      <a:pt x="1364" y="331"/>
                    </a:lnTo>
                    <a:cubicBezTo>
                      <a:pt x="1345" y="385"/>
                      <a:pt x="1316" y="426"/>
                      <a:pt x="1277" y="454"/>
                    </a:cubicBezTo>
                    <a:cubicBezTo>
                      <a:pt x="1238" y="483"/>
                      <a:pt x="1193" y="497"/>
                      <a:pt x="1141" y="497"/>
                    </a:cubicBezTo>
                    <a:cubicBezTo>
                      <a:pt x="1082" y="497"/>
                      <a:pt x="1036" y="479"/>
                      <a:pt x="1003" y="444"/>
                    </a:cubicBezTo>
                    <a:cubicBezTo>
                      <a:pt x="970" y="408"/>
                      <a:pt x="954" y="357"/>
                      <a:pt x="954" y="290"/>
                    </a:cubicBezTo>
                    <a:cubicBezTo>
                      <a:pt x="954" y="235"/>
                      <a:pt x="965" y="185"/>
                      <a:pt x="987" y="140"/>
                    </a:cubicBezTo>
                    <a:cubicBezTo>
                      <a:pt x="1009" y="94"/>
                      <a:pt x="1040" y="60"/>
                      <a:pt x="1079" y="36"/>
                    </a:cubicBezTo>
                    <a:cubicBezTo>
                      <a:pt x="1118" y="12"/>
                      <a:pt x="1161" y="0"/>
                      <a:pt x="1207" y="0"/>
                    </a:cubicBezTo>
                    <a:cubicBezTo>
                      <a:pt x="1259" y="0"/>
                      <a:pt x="1301" y="14"/>
                      <a:pt x="1333" y="41"/>
                    </a:cubicBezTo>
                    <a:cubicBezTo>
                      <a:pt x="1365" y="69"/>
                      <a:pt x="1384" y="107"/>
                      <a:pt x="1390" y="155"/>
                    </a:cubicBezTo>
                    <a:lnTo>
                      <a:pt x="1295" y="164"/>
                    </a:lnTo>
                    <a:cubicBezTo>
                      <a:pt x="1290" y="136"/>
                      <a:pt x="1280" y="116"/>
                      <a:pt x="1265" y="104"/>
                    </a:cubicBezTo>
                    <a:cubicBezTo>
                      <a:pt x="1250" y="91"/>
                      <a:pt x="1230" y="85"/>
                      <a:pt x="1205" y="85"/>
                    </a:cubicBezTo>
                    <a:cubicBezTo>
                      <a:pt x="1178" y="85"/>
                      <a:pt x="1153" y="93"/>
                      <a:pt x="1129" y="110"/>
                    </a:cubicBezTo>
                    <a:cubicBezTo>
                      <a:pt x="1106" y="126"/>
                      <a:pt x="1087" y="152"/>
                      <a:pt x="1073" y="188"/>
                    </a:cubicBezTo>
                    <a:cubicBezTo>
                      <a:pt x="1059" y="223"/>
                      <a:pt x="1052" y="258"/>
                      <a:pt x="1052" y="294"/>
                    </a:cubicBezTo>
                    <a:cubicBezTo>
                      <a:pt x="1052" y="332"/>
                      <a:pt x="1061" y="362"/>
                      <a:pt x="1079" y="383"/>
                    </a:cubicBezTo>
                    <a:cubicBezTo>
                      <a:pt x="1098" y="404"/>
                      <a:pt x="1120" y="414"/>
                      <a:pt x="1148" y="414"/>
                    </a:cubicBezTo>
                    <a:cubicBezTo>
                      <a:pt x="1173" y="414"/>
                      <a:pt x="1196" y="406"/>
                      <a:pt x="1218" y="390"/>
                    </a:cubicBezTo>
                    <a:cubicBezTo>
                      <a:pt x="1239" y="373"/>
                      <a:pt x="1255" y="348"/>
                      <a:pt x="1265" y="316"/>
                    </a:cubicBezTo>
                    <a:close/>
                    <a:moveTo>
                      <a:pt x="1749" y="316"/>
                    </a:moveTo>
                    <a:lnTo>
                      <a:pt x="1848" y="331"/>
                    </a:lnTo>
                    <a:cubicBezTo>
                      <a:pt x="1829" y="385"/>
                      <a:pt x="1800" y="426"/>
                      <a:pt x="1761" y="454"/>
                    </a:cubicBezTo>
                    <a:cubicBezTo>
                      <a:pt x="1722" y="483"/>
                      <a:pt x="1677" y="497"/>
                      <a:pt x="1625" y="497"/>
                    </a:cubicBezTo>
                    <a:cubicBezTo>
                      <a:pt x="1566" y="497"/>
                      <a:pt x="1520" y="479"/>
                      <a:pt x="1487" y="444"/>
                    </a:cubicBezTo>
                    <a:cubicBezTo>
                      <a:pt x="1454" y="408"/>
                      <a:pt x="1438" y="357"/>
                      <a:pt x="1438" y="290"/>
                    </a:cubicBezTo>
                    <a:cubicBezTo>
                      <a:pt x="1438" y="235"/>
                      <a:pt x="1449" y="185"/>
                      <a:pt x="1471" y="140"/>
                    </a:cubicBezTo>
                    <a:cubicBezTo>
                      <a:pt x="1493" y="94"/>
                      <a:pt x="1524" y="60"/>
                      <a:pt x="1563" y="36"/>
                    </a:cubicBezTo>
                    <a:cubicBezTo>
                      <a:pt x="1602" y="12"/>
                      <a:pt x="1645" y="0"/>
                      <a:pt x="1691" y="0"/>
                    </a:cubicBezTo>
                    <a:cubicBezTo>
                      <a:pt x="1743" y="0"/>
                      <a:pt x="1785" y="14"/>
                      <a:pt x="1817" y="41"/>
                    </a:cubicBezTo>
                    <a:cubicBezTo>
                      <a:pt x="1849" y="69"/>
                      <a:pt x="1868" y="107"/>
                      <a:pt x="1874" y="155"/>
                    </a:cubicBezTo>
                    <a:lnTo>
                      <a:pt x="1779" y="164"/>
                    </a:lnTo>
                    <a:cubicBezTo>
                      <a:pt x="1774" y="136"/>
                      <a:pt x="1764" y="116"/>
                      <a:pt x="1749" y="104"/>
                    </a:cubicBezTo>
                    <a:cubicBezTo>
                      <a:pt x="1734" y="91"/>
                      <a:pt x="1714" y="85"/>
                      <a:pt x="1690" y="85"/>
                    </a:cubicBezTo>
                    <a:cubicBezTo>
                      <a:pt x="1662" y="85"/>
                      <a:pt x="1637" y="93"/>
                      <a:pt x="1613" y="110"/>
                    </a:cubicBezTo>
                    <a:cubicBezTo>
                      <a:pt x="1590" y="126"/>
                      <a:pt x="1571" y="152"/>
                      <a:pt x="1557" y="188"/>
                    </a:cubicBezTo>
                    <a:cubicBezTo>
                      <a:pt x="1543" y="223"/>
                      <a:pt x="1536" y="258"/>
                      <a:pt x="1536" y="294"/>
                    </a:cubicBezTo>
                    <a:cubicBezTo>
                      <a:pt x="1536" y="332"/>
                      <a:pt x="1545" y="362"/>
                      <a:pt x="1563" y="383"/>
                    </a:cubicBezTo>
                    <a:cubicBezTo>
                      <a:pt x="1582" y="404"/>
                      <a:pt x="1604" y="414"/>
                      <a:pt x="1632" y="414"/>
                    </a:cubicBezTo>
                    <a:cubicBezTo>
                      <a:pt x="1657" y="414"/>
                      <a:pt x="1680" y="406"/>
                      <a:pt x="1702" y="390"/>
                    </a:cubicBezTo>
                    <a:cubicBezTo>
                      <a:pt x="1723" y="373"/>
                      <a:pt x="1739" y="348"/>
                      <a:pt x="1749" y="316"/>
                    </a:cubicBezTo>
                    <a:close/>
                    <a:moveTo>
                      <a:pt x="1886" y="488"/>
                    </a:moveTo>
                    <a:lnTo>
                      <a:pt x="1986" y="8"/>
                    </a:lnTo>
                    <a:lnTo>
                      <a:pt x="2342" y="8"/>
                    </a:lnTo>
                    <a:lnTo>
                      <a:pt x="2325" y="89"/>
                    </a:lnTo>
                    <a:lnTo>
                      <a:pt x="2068" y="89"/>
                    </a:lnTo>
                    <a:lnTo>
                      <a:pt x="2044" y="197"/>
                    </a:lnTo>
                    <a:lnTo>
                      <a:pt x="2293" y="197"/>
                    </a:lnTo>
                    <a:lnTo>
                      <a:pt x="2277" y="278"/>
                    </a:lnTo>
                    <a:lnTo>
                      <a:pt x="2027" y="278"/>
                    </a:lnTo>
                    <a:lnTo>
                      <a:pt x="1999" y="408"/>
                    </a:lnTo>
                    <a:lnTo>
                      <a:pt x="2277" y="408"/>
                    </a:lnTo>
                    <a:lnTo>
                      <a:pt x="2260" y="488"/>
                    </a:lnTo>
                    <a:lnTo>
                      <a:pt x="1886" y="488"/>
                    </a:lnTo>
                    <a:close/>
                    <a:moveTo>
                      <a:pt x="2348" y="334"/>
                    </a:moveTo>
                    <a:lnTo>
                      <a:pt x="2441" y="329"/>
                    </a:lnTo>
                    <a:cubicBezTo>
                      <a:pt x="2443" y="358"/>
                      <a:pt x="2448" y="379"/>
                      <a:pt x="2457" y="389"/>
                    </a:cubicBezTo>
                    <a:cubicBezTo>
                      <a:pt x="2471" y="406"/>
                      <a:pt x="2498" y="414"/>
                      <a:pt x="2537" y="414"/>
                    </a:cubicBezTo>
                    <a:cubicBezTo>
                      <a:pt x="2569" y="414"/>
                      <a:pt x="2592" y="409"/>
                      <a:pt x="2607" y="397"/>
                    </a:cubicBezTo>
                    <a:cubicBezTo>
                      <a:pt x="2621" y="385"/>
                      <a:pt x="2628" y="371"/>
                      <a:pt x="2628" y="355"/>
                    </a:cubicBezTo>
                    <a:cubicBezTo>
                      <a:pt x="2628" y="341"/>
                      <a:pt x="2623" y="329"/>
                      <a:pt x="2611" y="319"/>
                    </a:cubicBezTo>
                    <a:cubicBezTo>
                      <a:pt x="2603" y="312"/>
                      <a:pt x="2580" y="300"/>
                      <a:pt x="2543" y="284"/>
                    </a:cubicBezTo>
                    <a:cubicBezTo>
                      <a:pt x="2505" y="268"/>
                      <a:pt x="2478" y="254"/>
                      <a:pt x="2461" y="243"/>
                    </a:cubicBezTo>
                    <a:cubicBezTo>
                      <a:pt x="2444" y="232"/>
                      <a:pt x="2431" y="218"/>
                      <a:pt x="2421" y="201"/>
                    </a:cubicBezTo>
                    <a:cubicBezTo>
                      <a:pt x="2411" y="184"/>
                      <a:pt x="2406" y="164"/>
                      <a:pt x="2406" y="140"/>
                    </a:cubicBezTo>
                    <a:cubicBezTo>
                      <a:pt x="2406" y="100"/>
                      <a:pt x="2421" y="66"/>
                      <a:pt x="2450" y="40"/>
                    </a:cubicBezTo>
                    <a:cubicBezTo>
                      <a:pt x="2479" y="13"/>
                      <a:pt x="2521" y="0"/>
                      <a:pt x="2577" y="0"/>
                    </a:cubicBezTo>
                    <a:cubicBezTo>
                      <a:pt x="2633" y="0"/>
                      <a:pt x="2677" y="13"/>
                      <a:pt x="2708" y="39"/>
                    </a:cubicBezTo>
                    <a:cubicBezTo>
                      <a:pt x="2738" y="66"/>
                      <a:pt x="2755" y="101"/>
                      <a:pt x="2758" y="145"/>
                    </a:cubicBezTo>
                    <a:lnTo>
                      <a:pt x="2664" y="149"/>
                    </a:lnTo>
                    <a:cubicBezTo>
                      <a:pt x="2662" y="126"/>
                      <a:pt x="2653" y="109"/>
                      <a:pt x="2639" y="96"/>
                    </a:cubicBezTo>
                    <a:cubicBezTo>
                      <a:pt x="2625" y="84"/>
                      <a:pt x="2604" y="78"/>
                      <a:pt x="2576" y="78"/>
                    </a:cubicBezTo>
                    <a:cubicBezTo>
                      <a:pt x="2549" y="78"/>
                      <a:pt x="2530" y="83"/>
                      <a:pt x="2518" y="92"/>
                    </a:cubicBezTo>
                    <a:cubicBezTo>
                      <a:pt x="2506" y="102"/>
                      <a:pt x="2500" y="114"/>
                      <a:pt x="2500" y="129"/>
                    </a:cubicBezTo>
                    <a:cubicBezTo>
                      <a:pt x="2500" y="143"/>
                      <a:pt x="2506" y="154"/>
                      <a:pt x="2516" y="163"/>
                    </a:cubicBezTo>
                    <a:cubicBezTo>
                      <a:pt x="2527" y="172"/>
                      <a:pt x="2551" y="185"/>
                      <a:pt x="2587" y="201"/>
                    </a:cubicBezTo>
                    <a:cubicBezTo>
                      <a:pt x="2643" y="225"/>
                      <a:pt x="2678" y="244"/>
                      <a:pt x="2693" y="259"/>
                    </a:cubicBezTo>
                    <a:cubicBezTo>
                      <a:pt x="2715" y="281"/>
                      <a:pt x="2726" y="309"/>
                      <a:pt x="2726" y="343"/>
                    </a:cubicBezTo>
                    <a:cubicBezTo>
                      <a:pt x="2726" y="386"/>
                      <a:pt x="2710" y="422"/>
                      <a:pt x="2676" y="452"/>
                    </a:cubicBezTo>
                    <a:cubicBezTo>
                      <a:pt x="2643" y="482"/>
                      <a:pt x="2596" y="497"/>
                      <a:pt x="2536" y="497"/>
                    </a:cubicBezTo>
                    <a:cubicBezTo>
                      <a:pt x="2495" y="497"/>
                      <a:pt x="2459" y="490"/>
                      <a:pt x="2429" y="476"/>
                    </a:cubicBezTo>
                    <a:cubicBezTo>
                      <a:pt x="2399" y="462"/>
                      <a:pt x="2377" y="443"/>
                      <a:pt x="2365" y="418"/>
                    </a:cubicBezTo>
                    <a:cubicBezTo>
                      <a:pt x="2353" y="394"/>
                      <a:pt x="2347" y="366"/>
                      <a:pt x="2348" y="334"/>
                    </a:cubicBezTo>
                    <a:close/>
                    <a:moveTo>
                      <a:pt x="2795" y="334"/>
                    </a:moveTo>
                    <a:lnTo>
                      <a:pt x="2889" y="329"/>
                    </a:lnTo>
                    <a:cubicBezTo>
                      <a:pt x="2890" y="358"/>
                      <a:pt x="2895" y="379"/>
                      <a:pt x="2904" y="389"/>
                    </a:cubicBezTo>
                    <a:cubicBezTo>
                      <a:pt x="2918" y="406"/>
                      <a:pt x="2945" y="414"/>
                      <a:pt x="2984" y="414"/>
                    </a:cubicBezTo>
                    <a:cubicBezTo>
                      <a:pt x="3016" y="414"/>
                      <a:pt x="3040" y="409"/>
                      <a:pt x="3054" y="397"/>
                    </a:cubicBezTo>
                    <a:cubicBezTo>
                      <a:pt x="3068" y="385"/>
                      <a:pt x="3076" y="371"/>
                      <a:pt x="3076" y="355"/>
                    </a:cubicBezTo>
                    <a:cubicBezTo>
                      <a:pt x="3076" y="341"/>
                      <a:pt x="3070" y="329"/>
                      <a:pt x="3058" y="319"/>
                    </a:cubicBezTo>
                    <a:cubicBezTo>
                      <a:pt x="3050" y="312"/>
                      <a:pt x="3027" y="300"/>
                      <a:pt x="2990" y="284"/>
                    </a:cubicBezTo>
                    <a:cubicBezTo>
                      <a:pt x="2952" y="268"/>
                      <a:pt x="2925" y="254"/>
                      <a:pt x="2908" y="243"/>
                    </a:cubicBezTo>
                    <a:cubicBezTo>
                      <a:pt x="2891" y="232"/>
                      <a:pt x="2878" y="218"/>
                      <a:pt x="2868" y="201"/>
                    </a:cubicBezTo>
                    <a:cubicBezTo>
                      <a:pt x="2858" y="184"/>
                      <a:pt x="2853" y="164"/>
                      <a:pt x="2853" y="140"/>
                    </a:cubicBezTo>
                    <a:cubicBezTo>
                      <a:pt x="2853" y="100"/>
                      <a:pt x="2868" y="66"/>
                      <a:pt x="2897" y="40"/>
                    </a:cubicBezTo>
                    <a:cubicBezTo>
                      <a:pt x="2926" y="13"/>
                      <a:pt x="2968" y="0"/>
                      <a:pt x="3024" y="0"/>
                    </a:cubicBezTo>
                    <a:cubicBezTo>
                      <a:pt x="3080" y="0"/>
                      <a:pt x="3124" y="13"/>
                      <a:pt x="3155" y="39"/>
                    </a:cubicBezTo>
                    <a:cubicBezTo>
                      <a:pt x="3186" y="66"/>
                      <a:pt x="3203" y="101"/>
                      <a:pt x="3206" y="145"/>
                    </a:cubicBezTo>
                    <a:lnTo>
                      <a:pt x="3111" y="149"/>
                    </a:lnTo>
                    <a:cubicBezTo>
                      <a:pt x="3109" y="126"/>
                      <a:pt x="3100" y="109"/>
                      <a:pt x="3086" y="96"/>
                    </a:cubicBezTo>
                    <a:cubicBezTo>
                      <a:pt x="3072" y="84"/>
                      <a:pt x="3051" y="78"/>
                      <a:pt x="3023" y="78"/>
                    </a:cubicBezTo>
                    <a:cubicBezTo>
                      <a:pt x="2996" y="78"/>
                      <a:pt x="2977" y="83"/>
                      <a:pt x="2965" y="92"/>
                    </a:cubicBezTo>
                    <a:cubicBezTo>
                      <a:pt x="2953" y="102"/>
                      <a:pt x="2948" y="114"/>
                      <a:pt x="2948" y="129"/>
                    </a:cubicBezTo>
                    <a:cubicBezTo>
                      <a:pt x="2948" y="143"/>
                      <a:pt x="2953" y="154"/>
                      <a:pt x="2963" y="163"/>
                    </a:cubicBezTo>
                    <a:cubicBezTo>
                      <a:pt x="2974" y="172"/>
                      <a:pt x="2998" y="185"/>
                      <a:pt x="3034" y="201"/>
                    </a:cubicBezTo>
                    <a:cubicBezTo>
                      <a:pt x="3090" y="225"/>
                      <a:pt x="3125" y="244"/>
                      <a:pt x="3140" y="259"/>
                    </a:cubicBezTo>
                    <a:cubicBezTo>
                      <a:pt x="3162" y="281"/>
                      <a:pt x="3173" y="309"/>
                      <a:pt x="3173" y="343"/>
                    </a:cubicBezTo>
                    <a:cubicBezTo>
                      <a:pt x="3173" y="386"/>
                      <a:pt x="3157" y="422"/>
                      <a:pt x="3123" y="452"/>
                    </a:cubicBezTo>
                    <a:cubicBezTo>
                      <a:pt x="3090" y="482"/>
                      <a:pt x="3043" y="497"/>
                      <a:pt x="2983" y="497"/>
                    </a:cubicBezTo>
                    <a:cubicBezTo>
                      <a:pt x="2942" y="497"/>
                      <a:pt x="2906" y="490"/>
                      <a:pt x="2876" y="476"/>
                    </a:cubicBezTo>
                    <a:cubicBezTo>
                      <a:pt x="2846" y="462"/>
                      <a:pt x="2825" y="443"/>
                      <a:pt x="2812" y="418"/>
                    </a:cubicBezTo>
                    <a:cubicBezTo>
                      <a:pt x="2800" y="394"/>
                      <a:pt x="2794" y="366"/>
                      <a:pt x="2795" y="334"/>
                    </a:cubicBezTo>
                    <a:close/>
                    <a:moveTo>
                      <a:pt x="3622" y="488"/>
                    </a:moveTo>
                    <a:lnTo>
                      <a:pt x="3523" y="488"/>
                    </a:lnTo>
                    <a:lnTo>
                      <a:pt x="3607" y="89"/>
                    </a:lnTo>
                    <a:lnTo>
                      <a:pt x="3466" y="89"/>
                    </a:lnTo>
                    <a:lnTo>
                      <a:pt x="3482" y="8"/>
                    </a:lnTo>
                    <a:lnTo>
                      <a:pt x="3860" y="8"/>
                    </a:lnTo>
                    <a:lnTo>
                      <a:pt x="3844" y="89"/>
                    </a:lnTo>
                    <a:lnTo>
                      <a:pt x="3706" y="89"/>
                    </a:lnTo>
                    <a:lnTo>
                      <a:pt x="3622" y="488"/>
                    </a:lnTo>
                    <a:close/>
                    <a:moveTo>
                      <a:pt x="4153" y="274"/>
                    </a:moveTo>
                    <a:lnTo>
                      <a:pt x="3967" y="274"/>
                    </a:lnTo>
                    <a:lnTo>
                      <a:pt x="3922" y="488"/>
                    </a:lnTo>
                    <a:lnTo>
                      <a:pt x="3823" y="488"/>
                    </a:lnTo>
                    <a:lnTo>
                      <a:pt x="3924" y="8"/>
                    </a:lnTo>
                    <a:lnTo>
                      <a:pt x="4022" y="8"/>
                    </a:lnTo>
                    <a:lnTo>
                      <a:pt x="3984" y="193"/>
                    </a:lnTo>
                    <a:lnTo>
                      <a:pt x="4170" y="193"/>
                    </a:lnTo>
                    <a:lnTo>
                      <a:pt x="4209" y="8"/>
                    </a:lnTo>
                    <a:lnTo>
                      <a:pt x="4307" y="8"/>
                    </a:lnTo>
                    <a:lnTo>
                      <a:pt x="4207" y="488"/>
                    </a:lnTo>
                    <a:lnTo>
                      <a:pt x="4108" y="488"/>
                    </a:lnTo>
                    <a:lnTo>
                      <a:pt x="4153" y="274"/>
                    </a:lnTo>
                    <a:close/>
                    <a:moveTo>
                      <a:pt x="4407" y="488"/>
                    </a:moveTo>
                    <a:lnTo>
                      <a:pt x="4309" y="488"/>
                    </a:lnTo>
                    <a:lnTo>
                      <a:pt x="4409" y="8"/>
                    </a:lnTo>
                    <a:lnTo>
                      <a:pt x="4622" y="8"/>
                    </a:lnTo>
                    <a:cubicBezTo>
                      <a:pt x="4659" y="8"/>
                      <a:pt x="4687" y="12"/>
                      <a:pt x="4708" y="20"/>
                    </a:cubicBezTo>
                    <a:cubicBezTo>
                      <a:pt x="4728" y="27"/>
                      <a:pt x="4745" y="41"/>
                      <a:pt x="4757" y="61"/>
                    </a:cubicBezTo>
                    <a:cubicBezTo>
                      <a:pt x="4770" y="81"/>
                      <a:pt x="4776" y="105"/>
                      <a:pt x="4776" y="134"/>
                    </a:cubicBezTo>
                    <a:cubicBezTo>
                      <a:pt x="4776" y="175"/>
                      <a:pt x="4764" y="208"/>
                      <a:pt x="4739" y="235"/>
                    </a:cubicBezTo>
                    <a:cubicBezTo>
                      <a:pt x="4715" y="262"/>
                      <a:pt x="4678" y="278"/>
                      <a:pt x="4628" y="284"/>
                    </a:cubicBezTo>
                    <a:cubicBezTo>
                      <a:pt x="4641" y="296"/>
                      <a:pt x="4653" y="311"/>
                      <a:pt x="4664" y="329"/>
                    </a:cubicBezTo>
                    <a:cubicBezTo>
                      <a:pt x="4686" y="367"/>
                      <a:pt x="4711" y="420"/>
                      <a:pt x="4738" y="488"/>
                    </a:cubicBezTo>
                    <a:lnTo>
                      <a:pt x="4632" y="488"/>
                    </a:lnTo>
                    <a:cubicBezTo>
                      <a:pt x="4623" y="461"/>
                      <a:pt x="4607" y="419"/>
                      <a:pt x="4582" y="362"/>
                    </a:cubicBezTo>
                    <a:cubicBezTo>
                      <a:pt x="4568" y="331"/>
                      <a:pt x="4554" y="310"/>
                      <a:pt x="4538" y="299"/>
                    </a:cubicBezTo>
                    <a:cubicBezTo>
                      <a:pt x="4529" y="293"/>
                      <a:pt x="4513" y="290"/>
                      <a:pt x="4489" y="290"/>
                    </a:cubicBezTo>
                    <a:lnTo>
                      <a:pt x="4449" y="290"/>
                    </a:lnTo>
                    <a:lnTo>
                      <a:pt x="4407" y="488"/>
                    </a:lnTo>
                    <a:close/>
                    <a:moveTo>
                      <a:pt x="4464" y="218"/>
                    </a:moveTo>
                    <a:lnTo>
                      <a:pt x="4516" y="218"/>
                    </a:lnTo>
                    <a:cubicBezTo>
                      <a:pt x="4569" y="218"/>
                      <a:pt x="4605" y="215"/>
                      <a:pt x="4622" y="209"/>
                    </a:cubicBezTo>
                    <a:cubicBezTo>
                      <a:pt x="4639" y="202"/>
                      <a:pt x="4653" y="192"/>
                      <a:pt x="4663" y="179"/>
                    </a:cubicBezTo>
                    <a:cubicBezTo>
                      <a:pt x="4672" y="165"/>
                      <a:pt x="4677" y="151"/>
                      <a:pt x="4677" y="136"/>
                    </a:cubicBezTo>
                    <a:cubicBezTo>
                      <a:pt x="4677" y="118"/>
                      <a:pt x="4670" y="105"/>
                      <a:pt x="4656" y="97"/>
                    </a:cubicBezTo>
                    <a:cubicBezTo>
                      <a:pt x="4647" y="91"/>
                      <a:pt x="4629" y="89"/>
                      <a:pt x="4600" y="89"/>
                    </a:cubicBezTo>
                    <a:lnTo>
                      <a:pt x="4491" y="89"/>
                    </a:lnTo>
                    <a:lnTo>
                      <a:pt x="4464" y="218"/>
                    </a:lnTo>
                    <a:close/>
                    <a:moveTo>
                      <a:pt x="4822" y="300"/>
                    </a:moveTo>
                    <a:cubicBezTo>
                      <a:pt x="4822" y="271"/>
                      <a:pt x="4826" y="242"/>
                      <a:pt x="4834" y="210"/>
                    </a:cubicBezTo>
                    <a:cubicBezTo>
                      <a:pt x="4846" y="168"/>
                      <a:pt x="4863" y="131"/>
                      <a:pt x="4885" y="100"/>
                    </a:cubicBezTo>
                    <a:cubicBezTo>
                      <a:pt x="4908" y="69"/>
                      <a:pt x="4937" y="45"/>
                      <a:pt x="4972" y="27"/>
                    </a:cubicBezTo>
                    <a:cubicBezTo>
                      <a:pt x="5006" y="9"/>
                      <a:pt x="5046" y="0"/>
                      <a:pt x="5090" y="0"/>
                    </a:cubicBezTo>
                    <a:cubicBezTo>
                      <a:pt x="5149" y="0"/>
                      <a:pt x="5197" y="18"/>
                      <a:pt x="5234" y="55"/>
                    </a:cubicBezTo>
                    <a:cubicBezTo>
                      <a:pt x="5270" y="92"/>
                      <a:pt x="5289" y="141"/>
                      <a:pt x="5289" y="202"/>
                    </a:cubicBezTo>
                    <a:cubicBezTo>
                      <a:pt x="5289" y="253"/>
                      <a:pt x="5277" y="302"/>
                      <a:pt x="5253" y="349"/>
                    </a:cubicBezTo>
                    <a:cubicBezTo>
                      <a:pt x="5229" y="396"/>
                      <a:pt x="5197" y="433"/>
                      <a:pt x="5156" y="459"/>
                    </a:cubicBezTo>
                    <a:cubicBezTo>
                      <a:pt x="5115" y="484"/>
                      <a:pt x="5069" y="497"/>
                      <a:pt x="5018" y="497"/>
                    </a:cubicBezTo>
                    <a:cubicBezTo>
                      <a:pt x="4973" y="497"/>
                      <a:pt x="4935" y="487"/>
                      <a:pt x="4905" y="466"/>
                    </a:cubicBezTo>
                    <a:cubicBezTo>
                      <a:pt x="4875" y="446"/>
                      <a:pt x="4853" y="421"/>
                      <a:pt x="4841" y="391"/>
                    </a:cubicBezTo>
                    <a:cubicBezTo>
                      <a:pt x="4828" y="361"/>
                      <a:pt x="4822" y="330"/>
                      <a:pt x="4822" y="300"/>
                    </a:cubicBezTo>
                    <a:close/>
                    <a:moveTo>
                      <a:pt x="4919" y="298"/>
                    </a:moveTo>
                    <a:cubicBezTo>
                      <a:pt x="4919" y="331"/>
                      <a:pt x="4930" y="359"/>
                      <a:pt x="4950" y="381"/>
                    </a:cubicBezTo>
                    <a:cubicBezTo>
                      <a:pt x="4970" y="403"/>
                      <a:pt x="4996" y="414"/>
                      <a:pt x="5029" y="414"/>
                    </a:cubicBezTo>
                    <a:cubicBezTo>
                      <a:pt x="5055" y="414"/>
                      <a:pt x="5081" y="406"/>
                      <a:pt x="5105" y="388"/>
                    </a:cubicBezTo>
                    <a:cubicBezTo>
                      <a:pt x="5130" y="370"/>
                      <a:pt x="5150" y="344"/>
                      <a:pt x="5166" y="308"/>
                    </a:cubicBezTo>
                    <a:cubicBezTo>
                      <a:pt x="5182" y="272"/>
                      <a:pt x="5190" y="237"/>
                      <a:pt x="5190" y="203"/>
                    </a:cubicBezTo>
                    <a:cubicBezTo>
                      <a:pt x="5190" y="166"/>
                      <a:pt x="5180" y="136"/>
                      <a:pt x="5160" y="114"/>
                    </a:cubicBezTo>
                    <a:cubicBezTo>
                      <a:pt x="5140" y="93"/>
                      <a:pt x="5114" y="82"/>
                      <a:pt x="5082" y="82"/>
                    </a:cubicBezTo>
                    <a:cubicBezTo>
                      <a:pt x="5034" y="82"/>
                      <a:pt x="4995" y="105"/>
                      <a:pt x="4965" y="150"/>
                    </a:cubicBezTo>
                    <a:cubicBezTo>
                      <a:pt x="4935" y="195"/>
                      <a:pt x="4919" y="244"/>
                      <a:pt x="4919" y="298"/>
                    </a:cubicBezTo>
                    <a:close/>
                    <a:moveTo>
                      <a:pt x="5417" y="8"/>
                    </a:moveTo>
                    <a:lnTo>
                      <a:pt x="5516" y="8"/>
                    </a:lnTo>
                    <a:lnTo>
                      <a:pt x="5459" y="269"/>
                    </a:lnTo>
                    <a:lnTo>
                      <a:pt x="5444" y="333"/>
                    </a:lnTo>
                    <a:cubicBezTo>
                      <a:pt x="5444" y="339"/>
                      <a:pt x="5443" y="346"/>
                      <a:pt x="5441" y="354"/>
                    </a:cubicBezTo>
                    <a:cubicBezTo>
                      <a:pt x="5441" y="372"/>
                      <a:pt x="5449" y="386"/>
                      <a:pt x="5464" y="397"/>
                    </a:cubicBezTo>
                    <a:cubicBezTo>
                      <a:pt x="5479" y="409"/>
                      <a:pt x="5501" y="414"/>
                      <a:pt x="5529" y="414"/>
                    </a:cubicBezTo>
                    <a:cubicBezTo>
                      <a:pt x="5555" y="414"/>
                      <a:pt x="5577" y="410"/>
                      <a:pt x="5593" y="401"/>
                    </a:cubicBezTo>
                    <a:cubicBezTo>
                      <a:pt x="5610" y="392"/>
                      <a:pt x="5623" y="379"/>
                      <a:pt x="5633" y="361"/>
                    </a:cubicBezTo>
                    <a:cubicBezTo>
                      <a:pt x="5642" y="343"/>
                      <a:pt x="5651" y="313"/>
                      <a:pt x="5661" y="271"/>
                    </a:cubicBezTo>
                    <a:lnTo>
                      <a:pt x="5716" y="8"/>
                    </a:lnTo>
                    <a:lnTo>
                      <a:pt x="5814" y="8"/>
                    </a:lnTo>
                    <a:lnTo>
                      <a:pt x="5757" y="280"/>
                    </a:lnTo>
                    <a:cubicBezTo>
                      <a:pt x="5745" y="333"/>
                      <a:pt x="5732" y="374"/>
                      <a:pt x="5716" y="402"/>
                    </a:cubicBezTo>
                    <a:cubicBezTo>
                      <a:pt x="5700" y="430"/>
                      <a:pt x="5677" y="453"/>
                      <a:pt x="5645" y="470"/>
                    </a:cubicBezTo>
                    <a:cubicBezTo>
                      <a:pt x="5613" y="488"/>
                      <a:pt x="5573" y="497"/>
                      <a:pt x="5525" y="497"/>
                    </a:cubicBezTo>
                    <a:cubicBezTo>
                      <a:pt x="5467" y="497"/>
                      <a:pt x="5423" y="483"/>
                      <a:pt x="5392" y="456"/>
                    </a:cubicBezTo>
                    <a:cubicBezTo>
                      <a:pt x="5361" y="428"/>
                      <a:pt x="5346" y="393"/>
                      <a:pt x="5346" y="350"/>
                    </a:cubicBezTo>
                    <a:cubicBezTo>
                      <a:pt x="5346" y="341"/>
                      <a:pt x="5347" y="331"/>
                      <a:pt x="5349" y="321"/>
                    </a:cubicBezTo>
                    <a:cubicBezTo>
                      <a:pt x="5350" y="314"/>
                      <a:pt x="5354" y="294"/>
                      <a:pt x="5361" y="261"/>
                    </a:cubicBezTo>
                    <a:lnTo>
                      <a:pt x="5417" y="8"/>
                    </a:lnTo>
                    <a:close/>
                    <a:moveTo>
                      <a:pt x="6062" y="231"/>
                    </a:moveTo>
                    <a:lnTo>
                      <a:pt x="6278" y="231"/>
                    </a:lnTo>
                    <a:lnTo>
                      <a:pt x="6235" y="438"/>
                    </a:lnTo>
                    <a:cubicBezTo>
                      <a:pt x="6210" y="455"/>
                      <a:pt x="6179" y="469"/>
                      <a:pt x="6142" y="480"/>
                    </a:cubicBezTo>
                    <a:cubicBezTo>
                      <a:pt x="6105" y="491"/>
                      <a:pt x="6067" y="497"/>
                      <a:pt x="6029" y="497"/>
                    </a:cubicBezTo>
                    <a:cubicBezTo>
                      <a:pt x="5969" y="497"/>
                      <a:pt x="5924" y="483"/>
                      <a:pt x="5892" y="457"/>
                    </a:cubicBezTo>
                    <a:cubicBezTo>
                      <a:pt x="5849" y="420"/>
                      <a:pt x="5827" y="367"/>
                      <a:pt x="5827" y="297"/>
                    </a:cubicBezTo>
                    <a:cubicBezTo>
                      <a:pt x="5827" y="250"/>
                      <a:pt x="5836" y="205"/>
                      <a:pt x="5855" y="162"/>
                    </a:cubicBezTo>
                    <a:cubicBezTo>
                      <a:pt x="5877" y="111"/>
                      <a:pt x="5909" y="71"/>
                      <a:pt x="5950" y="42"/>
                    </a:cubicBezTo>
                    <a:cubicBezTo>
                      <a:pt x="5991" y="14"/>
                      <a:pt x="6039" y="0"/>
                      <a:pt x="6095" y="0"/>
                    </a:cubicBezTo>
                    <a:cubicBezTo>
                      <a:pt x="6150" y="0"/>
                      <a:pt x="6195" y="12"/>
                      <a:pt x="6228" y="38"/>
                    </a:cubicBezTo>
                    <a:cubicBezTo>
                      <a:pt x="6262" y="64"/>
                      <a:pt x="6284" y="101"/>
                      <a:pt x="6295" y="151"/>
                    </a:cubicBezTo>
                    <a:lnTo>
                      <a:pt x="6203" y="161"/>
                    </a:lnTo>
                    <a:cubicBezTo>
                      <a:pt x="6195" y="134"/>
                      <a:pt x="6182" y="114"/>
                      <a:pt x="6164" y="100"/>
                    </a:cubicBezTo>
                    <a:cubicBezTo>
                      <a:pt x="6146" y="86"/>
                      <a:pt x="6123" y="79"/>
                      <a:pt x="6096" y="79"/>
                    </a:cubicBezTo>
                    <a:cubicBezTo>
                      <a:pt x="6064" y="79"/>
                      <a:pt x="6035" y="88"/>
                      <a:pt x="6008" y="104"/>
                    </a:cubicBezTo>
                    <a:cubicBezTo>
                      <a:pt x="5981" y="121"/>
                      <a:pt x="5961" y="147"/>
                      <a:pt x="5945" y="182"/>
                    </a:cubicBezTo>
                    <a:cubicBezTo>
                      <a:pt x="5930" y="216"/>
                      <a:pt x="5923" y="254"/>
                      <a:pt x="5923" y="295"/>
                    </a:cubicBezTo>
                    <a:cubicBezTo>
                      <a:pt x="5923" y="336"/>
                      <a:pt x="5932" y="366"/>
                      <a:pt x="5950" y="385"/>
                    </a:cubicBezTo>
                    <a:cubicBezTo>
                      <a:pt x="5969" y="405"/>
                      <a:pt x="5996" y="414"/>
                      <a:pt x="6031" y="414"/>
                    </a:cubicBezTo>
                    <a:cubicBezTo>
                      <a:pt x="6053" y="414"/>
                      <a:pt x="6074" y="411"/>
                      <a:pt x="6097" y="406"/>
                    </a:cubicBezTo>
                    <a:cubicBezTo>
                      <a:pt x="6119" y="399"/>
                      <a:pt x="6138" y="392"/>
                      <a:pt x="6155" y="384"/>
                    </a:cubicBezTo>
                    <a:lnTo>
                      <a:pt x="6170" y="312"/>
                    </a:lnTo>
                    <a:lnTo>
                      <a:pt x="6046" y="312"/>
                    </a:lnTo>
                    <a:lnTo>
                      <a:pt x="6062" y="231"/>
                    </a:lnTo>
                    <a:close/>
                    <a:moveTo>
                      <a:pt x="6648" y="274"/>
                    </a:moveTo>
                    <a:lnTo>
                      <a:pt x="6462" y="274"/>
                    </a:lnTo>
                    <a:lnTo>
                      <a:pt x="6417" y="488"/>
                    </a:lnTo>
                    <a:lnTo>
                      <a:pt x="6318" y="488"/>
                    </a:lnTo>
                    <a:lnTo>
                      <a:pt x="6419" y="8"/>
                    </a:lnTo>
                    <a:lnTo>
                      <a:pt x="6517" y="8"/>
                    </a:lnTo>
                    <a:lnTo>
                      <a:pt x="6479" y="193"/>
                    </a:lnTo>
                    <a:lnTo>
                      <a:pt x="6665" y="193"/>
                    </a:lnTo>
                    <a:lnTo>
                      <a:pt x="6704" y="8"/>
                    </a:lnTo>
                    <a:lnTo>
                      <a:pt x="6802" y="8"/>
                    </a:lnTo>
                    <a:lnTo>
                      <a:pt x="6702" y="488"/>
                    </a:lnTo>
                    <a:lnTo>
                      <a:pt x="6603" y="488"/>
                    </a:lnTo>
                    <a:lnTo>
                      <a:pt x="6648" y="274"/>
                    </a:lnTo>
                    <a:close/>
                    <a:moveTo>
                      <a:pt x="6987" y="488"/>
                    </a:moveTo>
                    <a:lnTo>
                      <a:pt x="7087" y="8"/>
                    </a:lnTo>
                    <a:lnTo>
                      <a:pt x="7423" y="8"/>
                    </a:lnTo>
                    <a:lnTo>
                      <a:pt x="7406" y="89"/>
                    </a:lnTo>
                    <a:lnTo>
                      <a:pt x="7169" y="89"/>
                    </a:lnTo>
                    <a:lnTo>
                      <a:pt x="7145" y="203"/>
                    </a:lnTo>
                    <a:lnTo>
                      <a:pt x="7377" y="203"/>
                    </a:lnTo>
                    <a:lnTo>
                      <a:pt x="7361" y="284"/>
                    </a:lnTo>
                    <a:lnTo>
                      <a:pt x="7128" y="284"/>
                    </a:lnTo>
                    <a:lnTo>
                      <a:pt x="7085" y="488"/>
                    </a:lnTo>
                    <a:lnTo>
                      <a:pt x="6987" y="488"/>
                    </a:lnTo>
                    <a:close/>
                    <a:moveTo>
                      <a:pt x="7428" y="300"/>
                    </a:moveTo>
                    <a:cubicBezTo>
                      <a:pt x="7428" y="271"/>
                      <a:pt x="7432" y="242"/>
                      <a:pt x="7441" y="210"/>
                    </a:cubicBezTo>
                    <a:cubicBezTo>
                      <a:pt x="7452" y="168"/>
                      <a:pt x="7469" y="131"/>
                      <a:pt x="7492" y="100"/>
                    </a:cubicBezTo>
                    <a:cubicBezTo>
                      <a:pt x="7515" y="69"/>
                      <a:pt x="7543" y="45"/>
                      <a:pt x="7578" y="27"/>
                    </a:cubicBezTo>
                    <a:cubicBezTo>
                      <a:pt x="7613" y="9"/>
                      <a:pt x="7652" y="0"/>
                      <a:pt x="7697" y="0"/>
                    </a:cubicBezTo>
                    <a:cubicBezTo>
                      <a:pt x="7756" y="0"/>
                      <a:pt x="7804" y="18"/>
                      <a:pt x="7840" y="55"/>
                    </a:cubicBezTo>
                    <a:cubicBezTo>
                      <a:pt x="7877" y="92"/>
                      <a:pt x="7895" y="141"/>
                      <a:pt x="7895" y="202"/>
                    </a:cubicBezTo>
                    <a:cubicBezTo>
                      <a:pt x="7895" y="253"/>
                      <a:pt x="7883" y="302"/>
                      <a:pt x="7860" y="349"/>
                    </a:cubicBezTo>
                    <a:cubicBezTo>
                      <a:pt x="7836" y="396"/>
                      <a:pt x="7803" y="433"/>
                      <a:pt x="7763" y="459"/>
                    </a:cubicBezTo>
                    <a:cubicBezTo>
                      <a:pt x="7722" y="484"/>
                      <a:pt x="7676" y="497"/>
                      <a:pt x="7624" y="497"/>
                    </a:cubicBezTo>
                    <a:cubicBezTo>
                      <a:pt x="7579" y="497"/>
                      <a:pt x="7542" y="487"/>
                      <a:pt x="7512" y="466"/>
                    </a:cubicBezTo>
                    <a:cubicBezTo>
                      <a:pt x="7481" y="446"/>
                      <a:pt x="7460" y="421"/>
                      <a:pt x="7447" y="391"/>
                    </a:cubicBezTo>
                    <a:cubicBezTo>
                      <a:pt x="7434" y="361"/>
                      <a:pt x="7428" y="330"/>
                      <a:pt x="7428" y="300"/>
                    </a:cubicBezTo>
                    <a:close/>
                    <a:moveTo>
                      <a:pt x="7526" y="298"/>
                    </a:moveTo>
                    <a:cubicBezTo>
                      <a:pt x="7526" y="331"/>
                      <a:pt x="7536" y="359"/>
                      <a:pt x="7556" y="381"/>
                    </a:cubicBezTo>
                    <a:cubicBezTo>
                      <a:pt x="7576" y="403"/>
                      <a:pt x="7603" y="414"/>
                      <a:pt x="7635" y="414"/>
                    </a:cubicBezTo>
                    <a:cubicBezTo>
                      <a:pt x="7662" y="414"/>
                      <a:pt x="7687" y="406"/>
                      <a:pt x="7712" y="388"/>
                    </a:cubicBezTo>
                    <a:cubicBezTo>
                      <a:pt x="7736" y="370"/>
                      <a:pt x="7757" y="344"/>
                      <a:pt x="7773" y="308"/>
                    </a:cubicBezTo>
                    <a:cubicBezTo>
                      <a:pt x="7789" y="272"/>
                      <a:pt x="7797" y="237"/>
                      <a:pt x="7797" y="203"/>
                    </a:cubicBezTo>
                    <a:cubicBezTo>
                      <a:pt x="7797" y="166"/>
                      <a:pt x="7787" y="136"/>
                      <a:pt x="7766" y="114"/>
                    </a:cubicBezTo>
                    <a:cubicBezTo>
                      <a:pt x="7746" y="93"/>
                      <a:pt x="7720" y="82"/>
                      <a:pt x="7689" y="82"/>
                    </a:cubicBezTo>
                    <a:cubicBezTo>
                      <a:pt x="7641" y="82"/>
                      <a:pt x="7601" y="105"/>
                      <a:pt x="7571" y="150"/>
                    </a:cubicBezTo>
                    <a:cubicBezTo>
                      <a:pt x="7541" y="195"/>
                      <a:pt x="7526" y="244"/>
                      <a:pt x="7526" y="298"/>
                    </a:cubicBezTo>
                    <a:close/>
                    <a:moveTo>
                      <a:pt x="8266" y="316"/>
                    </a:moveTo>
                    <a:lnTo>
                      <a:pt x="8365" y="331"/>
                    </a:lnTo>
                    <a:cubicBezTo>
                      <a:pt x="8346" y="385"/>
                      <a:pt x="8317" y="426"/>
                      <a:pt x="8278" y="454"/>
                    </a:cubicBezTo>
                    <a:cubicBezTo>
                      <a:pt x="8239" y="483"/>
                      <a:pt x="8194" y="497"/>
                      <a:pt x="8142" y="497"/>
                    </a:cubicBezTo>
                    <a:cubicBezTo>
                      <a:pt x="8083" y="497"/>
                      <a:pt x="8037" y="479"/>
                      <a:pt x="8004" y="444"/>
                    </a:cubicBezTo>
                    <a:cubicBezTo>
                      <a:pt x="7971" y="408"/>
                      <a:pt x="7955" y="357"/>
                      <a:pt x="7955" y="290"/>
                    </a:cubicBezTo>
                    <a:cubicBezTo>
                      <a:pt x="7955" y="235"/>
                      <a:pt x="7966" y="185"/>
                      <a:pt x="7988" y="140"/>
                    </a:cubicBezTo>
                    <a:cubicBezTo>
                      <a:pt x="8010" y="94"/>
                      <a:pt x="8041" y="60"/>
                      <a:pt x="8080" y="36"/>
                    </a:cubicBezTo>
                    <a:cubicBezTo>
                      <a:pt x="8119" y="12"/>
                      <a:pt x="8162" y="0"/>
                      <a:pt x="8208" y="0"/>
                    </a:cubicBezTo>
                    <a:cubicBezTo>
                      <a:pt x="8260" y="0"/>
                      <a:pt x="8302" y="14"/>
                      <a:pt x="8334" y="41"/>
                    </a:cubicBezTo>
                    <a:cubicBezTo>
                      <a:pt x="8366" y="69"/>
                      <a:pt x="8385" y="107"/>
                      <a:pt x="8391" y="155"/>
                    </a:cubicBezTo>
                    <a:lnTo>
                      <a:pt x="8296" y="164"/>
                    </a:lnTo>
                    <a:cubicBezTo>
                      <a:pt x="8291" y="136"/>
                      <a:pt x="8281" y="116"/>
                      <a:pt x="8266" y="104"/>
                    </a:cubicBezTo>
                    <a:cubicBezTo>
                      <a:pt x="8251" y="91"/>
                      <a:pt x="8231" y="85"/>
                      <a:pt x="8206" y="85"/>
                    </a:cubicBezTo>
                    <a:cubicBezTo>
                      <a:pt x="8179" y="85"/>
                      <a:pt x="8154" y="93"/>
                      <a:pt x="8130" y="110"/>
                    </a:cubicBezTo>
                    <a:cubicBezTo>
                      <a:pt x="8107" y="126"/>
                      <a:pt x="8088" y="152"/>
                      <a:pt x="8074" y="188"/>
                    </a:cubicBezTo>
                    <a:cubicBezTo>
                      <a:pt x="8060" y="223"/>
                      <a:pt x="8053" y="258"/>
                      <a:pt x="8053" y="294"/>
                    </a:cubicBezTo>
                    <a:cubicBezTo>
                      <a:pt x="8053" y="332"/>
                      <a:pt x="8062" y="362"/>
                      <a:pt x="8080" y="383"/>
                    </a:cubicBezTo>
                    <a:cubicBezTo>
                      <a:pt x="8099" y="404"/>
                      <a:pt x="8121" y="414"/>
                      <a:pt x="8149" y="414"/>
                    </a:cubicBezTo>
                    <a:cubicBezTo>
                      <a:pt x="8174" y="414"/>
                      <a:pt x="8197" y="406"/>
                      <a:pt x="8218" y="390"/>
                    </a:cubicBezTo>
                    <a:cubicBezTo>
                      <a:pt x="8240" y="373"/>
                      <a:pt x="8255" y="348"/>
                      <a:pt x="8266" y="316"/>
                    </a:cubicBezTo>
                    <a:close/>
                    <a:moveTo>
                      <a:pt x="8508" y="8"/>
                    </a:moveTo>
                    <a:lnTo>
                      <a:pt x="8606" y="8"/>
                    </a:lnTo>
                    <a:lnTo>
                      <a:pt x="8549" y="269"/>
                    </a:lnTo>
                    <a:lnTo>
                      <a:pt x="8535" y="333"/>
                    </a:lnTo>
                    <a:cubicBezTo>
                      <a:pt x="8534" y="339"/>
                      <a:pt x="8533" y="346"/>
                      <a:pt x="8532" y="354"/>
                    </a:cubicBezTo>
                    <a:cubicBezTo>
                      <a:pt x="8532" y="372"/>
                      <a:pt x="8539" y="386"/>
                      <a:pt x="8554" y="397"/>
                    </a:cubicBezTo>
                    <a:cubicBezTo>
                      <a:pt x="8569" y="409"/>
                      <a:pt x="8591" y="414"/>
                      <a:pt x="8620" y="414"/>
                    </a:cubicBezTo>
                    <a:cubicBezTo>
                      <a:pt x="8646" y="414"/>
                      <a:pt x="8667" y="410"/>
                      <a:pt x="8684" y="401"/>
                    </a:cubicBezTo>
                    <a:cubicBezTo>
                      <a:pt x="8701" y="392"/>
                      <a:pt x="8714" y="379"/>
                      <a:pt x="8723" y="361"/>
                    </a:cubicBezTo>
                    <a:cubicBezTo>
                      <a:pt x="8732" y="343"/>
                      <a:pt x="8742" y="313"/>
                      <a:pt x="8751" y="271"/>
                    </a:cubicBezTo>
                    <a:lnTo>
                      <a:pt x="8806" y="8"/>
                    </a:lnTo>
                    <a:lnTo>
                      <a:pt x="8905" y="8"/>
                    </a:lnTo>
                    <a:lnTo>
                      <a:pt x="8848" y="280"/>
                    </a:lnTo>
                    <a:cubicBezTo>
                      <a:pt x="8836" y="333"/>
                      <a:pt x="8822" y="374"/>
                      <a:pt x="8807" y="402"/>
                    </a:cubicBezTo>
                    <a:cubicBezTo>
                      <a:pt x="8791" y="430"/>
                      <a:pt x="8767" y="453"/>
                      <a:pt x="8736" y="470"/>
                    </a:cubicBezTo>
                    <a:cubicBezTo>
                      <a:pt x="8704" y="488"/>
                      <a:pt x="8664" y="497"/>
                      <a:pt x="8616" y="497"/>
                    </a:cubicBezTo>
                    <a:cubicBezTo>
                      <a:pt x="8558" y="497"/>
                      <a:pt x="8513" y="483"/>
                      <a:pt x="8483" y="456"/>
                    </a:cubicBezTo>
                    <a:cubicBezTo>
                      <a:pt x="8452" y="428"/>
                      <a:pt x="8436" y="393"/>
                      <a:pt x="8436" y="350"/>
                    </a:cubicBezTo>
                    <a:cubicBezTo>
                      <a:pt x="8437" y="341"/>
                      <a:pt x="8438" y="331"/>
                      <a:pt x="8440" y="321"/>
                    </a:cubicBezTo>
                    <a:cubicBezTo>
                      <a:pt x="8441" y="314"/>
                      <a:pt x="8445" y="294"/>
                      <a:pt x="8452" y="261"/>
                    </a:cubicBezTo>
                    <a:lnTo>
                      <a:pt x="8508" y="8"/>
                    </a:lnTo>
                    <a:close/>
                    <a:moveTo>
                      <a:pt x="8902" y="334"/>
                    </a:moveTo>
                    <a:lnTo>
                      <a:pt x="8995" y="329"/>
                    </a:lnTo>
                    <a:cubicBezTo>
                      <a:pt x="8997" y="358"/>
                      <a:pt x="9002" y="379"/>
                      <a:pt x="9011" y="389"/>
                    </a:cubicBezTo>
                    <a:cubicBezTo>
                      <a:pt x="9025" y="406"/>
                      <a:pt x="9052" y="414"/>
                      <a:pt x="9091" y="414"/>
                    </a:cubicBezTo>
                    <a:cubicBezTo>
                      <a:pt x="9123" y="414"/>
                      <a:pt x="9146" y="409"/>
                      <a:pt x="9161" y="397"/>
                    </a:cubicBezTo>
                    <a:cubicBezTo>
                      <a:pt x="9175" y="385"/>
                      <a:pt x="9182" y="371"/>
                      <a:pt x="9182" y="355"/>
                    </a:cubicBezTo>
                    <a:cubicBezTo>
                      <a:pt x="9182" y="341"/>
                      <a:pt x="9176" y="329"/>
                      <a:pt x="9165" y="319"/>
                    </a:cubicBezTo>
                    <a:cubicBezTo>
                      <a:pt x="9156" y="312"/>
                      <a:pt x="9134" y="300"/>
                      <a:pt x="9096" y="284"/>
                    </a:cubicBezTo>
                    <a:cubicBezTo>
                      <a:pt x="9059" y="268"/>
                      <a:pt x="9032" y="254"/>
                      <a:pt x="9015" y="243"/>
                    </a:cubicBezTo>
                    <a:cubicBezTo>
                      <a:pt x="8998" y="232"/>
                      <a:pt x="8984" y="218"/>
                      <a:pt x="8975" y="201"/>
                    </a:cubicBezTo>
                    <a:cubicBezTo>
                      <a:pt x="8965" y="184"/>
                      <a:pt x="8960" y="164"/>
                      <a:pt x="8960" y="140"/>
                    </a:cubicBezTo>
                    <a:cubicBezTo>
                      <a:pt x="8960" y="100"/>
                      <a:pt x="8974" y="66"/>
                      <a:pt x="9004" y="40"/>
                    </a:cubicBezTo>
                    <a:cubicBezTo>
                      <a:pt x="9033" y="13"/>
                      <a:pt x="9075" y="0"/>
                      <a:pt x="9131" y="0"/>
                    </a:cubicBezTo>
                    <a:cubicBezTo>
                      <a:pt x="9187" y="0"/>
                      <a:pt x="9231" y="13"/>
                      <a:pt x="9261" y="39"/>
                    </a:cubicBezTo>
                    <a:cubicBezTo>
                      <a:pt x="9292" y="66"/>
                      <a:pt x="9309" y="101"/>
                      <a:pt x="9312" y="145"/>
                    </a:cubicBezTo>
                    <a:lnTo>
                      <a:pt x="9218" y="149"/>
                    </a:lnTo>
                    <a:cubicBezTo>
                      <a:pt x="9216" y="126"/>
                      <a:pt x="9207" y="109"/>
                      <a:pt x="9193" y="96"/>
                    </a:cubicBezTo>
                    <a:cubicBezTo>
                      <a:pt x="9179" y="84"/>
                      <a:pt x="9158" y="78"/>
                      <a:pt x="9130" y="78"/>
                    </a:cubicBezTo>
                    <a:cubicBezTo>
                      <a:pt x="9103" y="78"/>
                      <a:pt x="9083" y="83"/>
                      <a:pt x="9072" y="92"/>
                    </a:cubicBezTo>
                    <a:cubicBezTo>
                      <a:pt x="9060" y="102"/>
                      <a:pt x="9054" y="114"/>
                      <a:pt x="9054" y="129"/>
                    </a:cubicBezTo>
                    <a:cubicBezTo>
                      <a:pt x="9054" y="143"/>
                      <a:pt x="9060" y="154"/>
                      <a:pt x="9070" y="163"/>
                    </a:cubicBezTo>
                    <a:cubicBezTo>
                      <a:pt x="9081" y="172"/>
                      <a:pt x="9105" y="185"/>
                      <a:pt x="9141" y="201"/>
                    </a:cubicBezTo>
                    <a:cubicBezTo>
                      <a:pt x="9196" y="225"/>
                      <a:pt x="9232" y="244"/>
                      <a:pt x="9247" y="259"/>
                    </a:cubicBezTo>
                    <a:cubicBezTo>
                      <a:pt x="9269" y="281"/>
                      <a:pt x="9280" y="309"/>
                      <a:pt x="9280" y="343"/>
                    </a:cubicBezTo>
                    <a:cubicBezTo>
                      <a:pt x="9280" y="386"/>
                      <a:pt x="9263" y="422"/>
                      <a:pt x="9230" y="452"/>
                    </a:cubicBezTo>
                    <a:cubicBezTo>
                      <a:pt x="9196" y="482"/>
                      <a:pt x="9150" y="497"/>
                      <a:pt x="9090" y="497"/>
                    </a:cubicBezTo>
                    <a:cubicBezTo>
                      <a:pt x="9049" y="497"/>
                      <a:pt x="9013" y="490"/>
                      <a:pt x="8983" y="476"/>
                    </a:cubicBezTo>
                    <a:cubicBezTo>
                      <a:pt x="8953" y="462"/>
                      <a:pt x="8931" y="443"/>
                      <a:pt x="8919" y="418"/>
                    </a:cubicBezTo>
                    <a:cubicBezTo>
                      <a:pt x="8906" y="394"/>
                      <a:pt x="8901" y="366"/>
                      <a:pt x="8902" y="334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842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145E2E1-4FDB-47FC-AE38-8E6BF89E7441}"/>
              </a:ext>
            </a:extLst>
          </p:cNvPr>
          <p:cNvSpPr/>
          <p:nvPr/>
        </p:nvSpPr>
        <p:spPr>
          <a:xfrm>
            <a:off x="1018681" y="2062002"/>
            <a:ext cx="1195602" cy="143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08B0ACC-1ABD-4AA7-93F4-8399DC2BB107}"/>
              </a:ext>
            </a:extLst>
          </p:cNvPr>
          <p:cNvSpPr/>
          <p:nvPr/>
        </p:nvSpPr>
        <p:spPr>
          <a:xfrm>
            <a:off x="1018681" y="4809417"/>
            <a:ext cx="1195602" cy="1196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C79B34E-2C3D-4E3D-91A7-5EC4481682AA}"/>
              </a:ext>
            </a:extLst>
          </p:cNvPr>
          <p:cNvSpPr/>
          <p:nvPr/>
        </p:nvSpPr>
        <p:spPr>
          <a:xfrm>
            <a:off x="1001750" y="3555647"/>
            <a:ext cx="1195602" cy="1196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одержимое 3">
            <a:extLst>
              <a:ext uri="{FF2B5EF4-FFF2-40B4-BE49-F238E27FC236}">
                <a16:creationId xmlns:a16="http://schemas.microsoft.com/office/drawing/2014/main" id="{000982EF-60F6-4F4E-8533-AC80DCE2A137}"/>
              </a:ext>
            </a:extLst>
          </p:cNvPr>
          <p:cNvSpPr txBox="1">
            <a:spLocks/>
          </p:cNvSpPr>
          <p:nvPr/>
        </p:nvSpPr>
        <p:spPr>
          <a:xfrm>
            <a:off x="926854" y="551116"/>
            <a:ext cx="10894741" cy="842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E4F9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en-US" sz="3100"/>
              <a:t>Prestigio Solutions™ </a:t>
            </a:r>
          </a:p>
          <a:p>
            <a:r>
              <a:rPr lang="ru-RU" sz="3100"/>
              <a:t>Почему мы</a:t>
            </a:r>
            <a:r>
              <a:rPr lang="en-US" sz="3100"/>
              <a:t>?</a:t>
            </a:r>
            <a:endParaRPr lang="ru-RU" sz="310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4625574-DBD7-4BB4-8513-E4DAD3407964}"/>
              </a:ext>
            </a:extLst>
          </p:cNvPr>
          <p:cNvSpPr/>
          <p:nvPr/>
        </p:nvSpPr>
        <p:spPr>
          <a:xfrm>
            <a:off x="1165841" y="2798129"/>
            <a:ext cx="1198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900" b="1">
                <a:latin typeface="Segoe UI" panose="020B0502040204020203" pitchFamily="34" charset="0"/>
                <a:cs typeface="Segoe UI" panose="020B0502040204020203" pitchFamily="34" charset="0"/>
              </a:rPr>
              <a:t>EURASIAN</a:t>
            </a:r>
            <a:r>
              <a:rPr lang="en-US" sz="900" b="1">
                <a:latin typeface="Segoe UI" panose="020B0502040204020203" pitchFamily="34" charset="0"/>
                <a:cs typeface="Segoe UI" panose="020B0502040204020203" pitchFamily="34" charset="0"/>
              </a:rPr>
              <a:t> ECONOMIC UNION</a:t>
            </a:r>
            <a:r>
              <a:rPr lang="ru-RU" sz="900" b="1">
                <a:latin typeface="Segoe UI" panose="020B0502040204020203" pitchFamily="34" charset="0"/>
                <a:cs typeface="Segoe UI" panose="020B0502040204020203" pitchFamily="34" charset="0"/>
              </a:rPr>
              <a:t> CONFORMITY</a:t>
            </a:r>
          </a:p>
        </p:txBody>
      </p:sp>
      <p:pic>
        <p:nvPicPr>
          <p:cNvPr id="6" name="Picture 10" descr="Евразийское соответствие — Википедия">
            <a:extLst>
              <a:ext uri="{FF2B5EF4-FFF2-40B4-BE49-F238E27FC236}">
                <a16:creationId xmlns:a16="http://schemas.microsoft.com/office/drawing/2014/main" id="{7E130012-4676-4062-B95B-B3796C488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41" y="2081469"/>
            <a:ext cx="747940" cy="68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8CB01E-4029-48CC-ADED-0160A5E81E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7" y="3830954"/>
            <a:ext cx="1080971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8" name="Picture 4" descr="Energy Star - Wikipedia">
            <a:extLst>
              <a:ext uri="{FF2B5EF4-FFF2-40B4-BE49-F238E27FC236}">
                <a16:creationId xmlns:a16="http://schemas.microsoft.com/office/drawing/2014/main" id="{18ABA5EF-D96A-493B-905C-978CF9417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809" y="4938054"/>
            <a:ext cx="917484" cy="93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2A81AE-ECD7-4988-A366-C8E86C6F0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4358" y="2055081"/>
            <a:ext cx="1422122" cy="133846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1672A4-EF7E-4AE6-B356-1322AFAD42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8831" y="3510478"/>
            <a:ext cx="1353176" cy="1338468"/>
          </a:xfrm>
          <a:prstGeom prst="rect">
            <a:avLst/>
          </a:prstGeom>
        </p:spPr>
      </p:pic>
      <p:sp>
        <p:nvSpPr>
          <p:cNvPr id="16" name="Заголовок 6">
            <a:extLst>
              <a:ext uri="{FF2B5EF4-FFF2-40B4-BE49-F238E27FC236}">
                <a16:creationId xmlns:a16="http://schemas.microsoft.com/office/drawing/2014/main" id="{82519575-BD6E-4340-B093-22523E2BD6A5}"/>
              </a:ext>
            </a:extLst>
          </p:cNvPr>
          <p:cNvSpPr txBox="1">
            <a:spLocks/>
          </p:cNvSpPr>
          <p:nvPr/>
        </p:nvSpPr>
        <p:spPr>
          <a:xfrm>
            <a:off x="3007158" y="1916073"/>
            <a:ext cx="6253943" cy="411914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spcBef>
                <a:spcPts val="600"/>
              </a:spcBef>
              <a:buBlip>
                <a:blip r:embed="rId8"/>
              </a:buBlip>
            </a:pPr>
            <a:r>
              <a:rPr lang="ru-RU" sz="18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Гарантированная маржа Партнера - до 30%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Blip>
                <a:blip r:embed="rId8"/>
              </a:buBlip>
            </a:pPr>
            <a:r>
              <a:rPr lang="ru-RU" sz="18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Оборудование самого высокого уровня качества</a:t>
            </a:r>
            <a:endParaRPr lang="en-US" sz="1800" dirty="0"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Blip>
                <a:blip r:embed="rId8"/>
              </a:buBlip>
            </a:pPr>
            <a:r>
              <a:rPr lang="ru-RU" sz="18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Комплексные технологические решения под ключ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Blip>
                <a:blip r:embed="rId8"/>
              </a:buBlip>
            </a:pPr>
            <a:r>
              <a:rPr lang="ru-RU" sz="18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Постоянная доступность на складах в Праге</a:t>
            </a:r>
            <a:r>
              <a:rPr lang="en-US" sz="18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ru-RU" sz="18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и Москве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Blip>
                <a:blip r:embed="rId8"/>
              </a:buBlip>
            </a:pPr>
            <a:r>
              <a:rPr lang="ru-RU" sz="18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Быстрая логистика (возможность прямых авиа-доставок)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Blip>
                <a:blip r:embed="rId8"/>
              </a:buBlip>
            </a:pPr>
            <a:r>
              <a:rPr lang="ru-RU" sz="18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Быстрый вывод инновационных моделей на рынок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Blip>
                <a:blip r:embed="rId8"/>
              </a:buBlip>
            </a:pPr>
            <a:r>
              <a:rPr lang="ru-RU" sz="18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Широкое сервисное покрытие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Blip>
                <a:blip r:embed="rId8"/>
              </a:buBlip>
            </a:pPr>
            <a:r>
              <a:rPr lang="ru-RU" sz="18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Современный дизайн моделей (в ногу со временем!)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Blip>
                <a:blip r:embed="rId8"/>
              </a:buBlip>
            </a:pPr>
            <a:r>
              <a:rPr lang="en-US" sz="18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ECO-</a:t>
            </a:r>
            <a:r>
              <a:rPr lang="ru-RU" sz="18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упаковка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Blip>
                <a:blip r:embed="rId8"/>
              </a:buBlip>
            </a:pPr>
            <a:r>
              <a:rPr lang="ru-RU" sz="1800" dirty="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Полный пакет сертификационных и разрешительных документов</a:t>
            </a:r>
          </a:p>
        </p:txBody>
      </p:sp>
    </p:spTree>
    <p:extLst>
      <p:ext uri="{BB962C8B-B14F-4D97-AF65-F5344CB8AC3E}">
        <p14:creationId xmlns:p14="http://schemas.microsoft.com/office/powerpoint/2010/main" val="358406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6"/>
          <p:cNvSpPr txBox="1">
            <a:spLocks/>
          </p:cNvSpPr>
          <p:nvPr/>
        </p:nvSpPr>
        <p:spPr>
          <a:xfrm>
            <a:off x="935400" y="529735"/>
            <a:ext cx="8330909" cy="9104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E4F9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en-US" sz="3100"/>
              <a:t>Prestigio Solutions™</a:t>
            </a:r>
            <a:endParaRPr lang="ru-RU" sz="3100"/>
          </a:p>
          <a:p>
            <a:r>
              <a:rPr lang="ru-RU" sz="3100"/>
              <a:t>Обзор продуктового портфеля</a:t>
            </a:r>
          </a:p>
        </p:txBody>
      </p:sp>
      <p:sp>
        <p:nvSpPr>
          <p:cNvPr id="4" name="Прямоугольник 5"/>
          <p:cNvSpPr/>
          <p:nvPr/>
        </p:nvSpPr>
        <p:spPr>
          <a:xfrm>
            <a:off x="1731084" y="2324535"/>
            <a:ext cx="4364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latin typeface="Segoe UI" panose="020B0502040204020203" pitchFamily="34" charset="0"/>
                <a:cs typeface="Segoe UI" panose="020B0502040204020203" pitchFamily="34" charset="0"/>
              </a:rPr>
              <a:t>МУЛЬТИБОРДЫ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>
                <a:latin typeface="Segoe UI" panose="020B0502040204020203" pitchFamily="34" charset="0"/>
                <a:cs typeface="Segoe UI" panose="020B0502040204020203" pitchFamily="34" charset="0"/>
              </a:rPr>
              <a:t>(ИНТЕРАКТИВНЫЕ ПАНЕЛИ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ru-RU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Прямоугольник 6"/>
          <p:cNvSpPr/>
          <p:nvPr/>
        </p:nvSpPr>
        <p:spPr>
          <a:xfrm>
            <a:off x="1727020" y="3506757"/>
            <a:ext cx="4112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latin typeface="Segoe UI" panose="020B0502040204020203" pitchFamily="34" charset="0"/>
                <a:cs typeface="Segoe UI" panose="020B0502040204020203" pitchFamily="34" charset="0"/>
              </a:rPr>
              <a:t>СИСТЕМЫ ВИДЕОКОНФЕРЕНЦСВЯЗИ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ru-RU">
                <a:latin typeface="Segoe UI" panose="020B0502040204020203" pitchFamily="34" charset="0"/>
                <a:cs typeface="Segoe UI" panose="020B0502040204020203" pitchFamily="34" charset="0"/>
              </a:rPr>
              <a:t>ВКС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27020" y="4767170"/>
            <a:ext cx="4339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>
                <a:latin typeface="Segoe UI" panose="020B0502040204020203" pitchFamily="34" charset="0"/>
                <a:cs typeface="Segoe UI" panose="020B0502040204020203" pitchFamily="34" charset="0"/>
              </a:rPr>
              <a:t>ЦИФРОВЫЕ СИСТЕМЫ ОТОБРАЖЕНИЯ ИНФОРМАЦИИ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(IDS)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523593" y="2419671"/>
            <a:ext cx="301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ПРОГРАММНЫЕ РЕШЕНИЯ 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21901A88-CCAE-4A45-8915-C927A813824B}"/>
              </a:ext>
            </a:extLst>
          </p:cNvPr>
          <p:cNvGrpSpPr/>
          <p:nvPr/>
        </p:nvGrpSpPr>
        <p:grpSpPr>
          <a:xfrm>
            <a:off x="986958" y="2284429"/>
            <a:ext cx="654813" cy="654813"/>
            <a:chOff x="340977" y="894160"/>
            <a:chExt cx="720000" cy="720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F886EBEE-E46A-421D-8E51-67DF2F605D10}"/>
                </a:ext>
              </a:extLst>
            </p:cNvPr>
            <p:cNvSpPr/>
            <p:nvPr/>
          </p:nvSpPr>
          <p:spPr>
            <a:xfrm>
              <a:off x="340977" y="894160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3" name="Group 4">
              <a:extLst>
                <a:ext uri="{FF2B5EF4-FFF2-40B4-BE49-F238E27FC236}">
                  <a16:creationId xmlns:a16="http://schemas.microsoft.com/office/drawing/2014/main" id="{9169F5A1-A6A3-444E-89BC-04B680A862C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2719" y="1008676"/>
              <a:ext cx="596517" cy="490969"/>
              <a:chOff x="497" y="3138"/>
              <a:chExt cx="876" cy="721"/>
            </a:xfrm>
          </p:grpSpPr>
          <p:sp>
            <p:nvSpPr>
              <p:cNvPr id="34" name="AutoShape 3">
                <a:extLst>
                  <a:ext uri="{FF2B5EF4-FFF2-40B4-BE49-F238E27FC236}">
                    <a16:creationId xmlns:a16="http://schemas.microsoft.com/office/drawing/2014/main" id="{99EDA516-EEF4-4946-91D8-6EEAA8E68252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97" y="3138"/>
                <a:ext cx="876" cy="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5" name="Freeform 5">
                <a:extLst>
                  <a:ext uri="{FF2B5EF4-FFF2-40B4-BE49-F238E27FC236}">
                    <a16:creationId xmlns:a16="http://schemas.microsoft.com/office/drawing/2014/main" id="{43A5E942-11B0-4FDA-8FE2-1C31A84AA5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7" y="3138"/>
                <a:ext cx="876" cy="719"/>
              </a:xfrm>
              <a:custGeom>
                <a:avLst/>
                <a:gdLst>
                  <a:gd name="T0" fmla="*/ 592 w 609"/>
                  <a:gd name="T1" fmla="*/ 0 h 500"/>
                  <a:gd name="T2" fmla="*/ 18 w 609"/>
                  <a:gd name="T3" fmla="*/ 0 h 500"/>
                  <a:gd name="T4" fmla="*/ 0 w 609"/>
                  <a:gd name="T5" fmla="*/ 19 h 500"/>
                  <a:gd name="T6" fmla="*/ 0 w 609"/>
                  <a:gd name="T7" fmla="*/ 356 h 500"/>
                  <a:gd name="T8" fmla="*/ 18 w 609"/>
                  <a:gd name="T9" fmla="*/ 375 h 500"/>
                  <a:gd name="T10" fmla="*/ 155 w 609"/>
                  <a:gd name="T11" fmla="*/ 375 h 500"/>
                  <a:gd name="T12" fmla="*/ 155 w 609"/>
                  <a:gd name="T13" fmla="*/ 492 h 500"/>
                  <a:gd name="T14" fmla="*/ 163 w 609"/>
                  <a:gd name="T15" fmla="*/ 500 h 500"/>
                  <a:gd name="T16" fmla="*/ 171 w 609"/>
                  <a:gd name="T17" fmla="*/ 492 h 500"/>
                  <a:gd name="T18" fmla="*/ 171 w 609"/>
                  <a:gd name="T19" fmla="*/ 438 h 500"/>
                  <a:gd name="T20" fmla="*/ 439 w 609"/>
                  <a:gd name="T21" fmla="*/ 438 h 500"/>
                  <a:gd name="T22" fmla="*/ 439 w 609"/>
                  <a:gd name="T23" fmla="*/ 492 h 500"/>
                  <a:gd name="T24" fmla="*/ 447 w 609"/>
                  <a:gd name="T25" fmla="*/ 500 h 500"/>
                  <a:gd name="T26" fmla="*/ 455 w 609"/>
                  <a:gd name="T27" fmla="*/ 492 h 500"/>
                  <a:gd name="T28" fmla="*/ 455 w 609"/>
                  <a:gd name="T29" fmla="*/ 375 h 500"/>
                  <a:gd name="T30" fmla="*/ 592 w 609"/>
                  <a:gd name="T31" fmla="*/ 375 h 500"/>
                  <a:gd name="T32" fmla="*/ 609 w 609"/>
                  <a:gd name="T33" fmla="*/ 356 h 500"/>
                  <a:gd name="T34" fmla="*/ 609 w 609"/>
                  <a:gd name="T35" fmla="*/ 19 h 500"/>
                  <a:gd name="T36" fmla="*/ 592 w 609"/>
                  <a:gd name="T37" fmla="*/ 0 h 500"/>
                  <a:gd name="T38" fmla="*/ 18 w 609"/>
                  <a:gd name="T39" fmla="*/ 16 h 500"/>
                  <a:gd name="T40" fmla="*/ 592 w 609"/>
                  <a:gd name="T41" fmla="*/ 16 h 500"/>
                  <a:gd name="T42" fmla="*/ 593 w 609"/>
                  <a:gd name="T43" fmla="*/ 19 h 500"/>
                  <a:gd name="T44" fmla="*/ 593 w 609"/>
                  <a:gd name="T45" fmla="*/ 342 h 500"/>
                  <a:gd name="T46" fmla="*/ 592 w 609"/>
                  <a:gd name="T47" fmla="*/ 342 h 500"/>
                  <a:gd name="T48" fmla="*/ 18 w 609"/>
                  <a:gd name="T49" fmla="*/ 342 h 500"/>
                  <a:gd name="T50" fmla="*/ 16 w 609"/>
                  <a:gd name="T51" fmla="*/ 342 h 500"/>
                  <a:gd name="T52" fmla="*/ 16 w 609"/>
                  <a:gd name="T53" fmla="*/ 19 h 500"/>
                  <a:gd name="T54" fmla="*/ 18 w 609"/>
                  <a:gd name="T55" fmla="*/ 16 h 500"/>
                  <a:gd name="T56" fmla="*/ 439 w 609"/>
                  <a:gd name="T57" fmla="*/ 422 h 500"/>
                  <a:gd name="T58" fmla="*/ 171 w 609"/>
                  <a:gd name="T59" fmla="*/ 422 h 500"/>
                  <a:gd name="T60" fmla="*/ 171 w 609"/>
                  <a:gd name="T61" fmla="*/ 375 h 500"/>
                  <a:gd name="T62" fmla="*/ 439 w 609"/>
                  <a:gd name="T63" fmla="*/ 375 h 500"/>
                  <a:gd name="T64" fmla="*/ 439 w 609"/>
                  <a:gd name="T65" fmla="*/ 422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9" h="500">
                    <a:moveTo>
                      <a:pt x="592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9"/>
                    </a:cubicBezTo>
                    <a:cubicBezTo>
                      <a:pt x="0" y="356"/>
                      <a:pt x="0" y="356"/>
                      <a:pt x="0" y="356"/>
                    </a:cubicBezTo>
                    <a:cubicBezTo>
                      <a:pt x="0" y="367"/>
                      <a:pt x="8" y="375"/>
                      <a:pt x="18" y="375"/>
                    </a:cubicBezTo>
                    <a:cubicBezTo>
                      <a:pt x="155" y="375"/>
                      <a:pt x="155" y="375"/>
                      <a:pt x="155" y="375"/>
                    </a:cubicBezTo>
                    <a:cubicBezTo>
                      <a:pt x="155" y="492"/>
                      <a:pt x="155" y="492"/>
                      <a:pt x="155" y="492"/>
                    </a:cubicBezTo>
                    <a:cubicBezTo>
                      <a:pt x="155" y="497"/>
                      <a:pt x="158" y="500"/>
                      <a:pt x="163" y="500"/>
                    </a:cubicBezTo>
                    <a:cubicBezTo>
                      <a:pt x="167" y="500"/>
                      <a:pt x="171" y="497"/>
                      <a:pt x="171" y="492"/>
                    </a:cubicBezTo>
                    <a:cubicBezTo>
                      <a:pt x="171" y="438"/>
                      <a:pt x="171" y="438"/>
                      <a:pt x="171" y="438"/>
                    </a:cubicBezTo>
                    <a:cubicBezTo>
                      <a:pt x="439" y="438"/>
                      <a:pt x="439" y="438"/>
                      <a:pt x="439" y="438"/>
                    </a:cubicBezTo>
                    <a:cubicBezTo>
                      <a:pt x="439" y="492"/>
                      <a:pt x="439" y="492"/>
                      <a:pt x="439" y="492"/>
                    </a:cubicBezTo>
                    <a:cubicBezTo>
                      <a:pt x="439" y="497"/>
                      <a:pt x="442" y="500"/>
                      <a:pt x="447" y="500"/>
                    </a:cubicBezTo>
                    <a:cubicBezTo>
                      <a:pt x="451" y="500"/>
                      <a:pt x="455" y="497"/>
                      <a:pt x="455" y="492"/>
                    </a:cubicBezTo>
                    <a:cubicBezTo>
                      <a:pt x="455" y="375"/>
                      <a:pt x="455" y="375"/>
                      <a:pt x="455" y="375"/>
                    </a:cubicBezTo>
                    <a:cubicBezTo>
                      <a:pt x="592" y="375"/>
                      <a:pt x="592" y="375"/>
                      <a:pt x="592" y="375"/>
                    </a:cubicBezTo>
                    <a:cubicBezTo>
                      <a:pt x="602" y="375"/>
                      <a:pt x="609" y="367"/>
                      <a:pt x="609" y="356"/>
                    </a:cubicBezTo>
                    <a:cubicBezTo>
                      <a:pt x="609" y="19"/>
                      <a:pt x="609" y="19"/>
                      <a:pt x="609" y="19"/>
                    </a:cubicBezTo>
                    <a:cubicBezTo>
                      <a:pt x="609" y="8"/>
                      <a:pt x="602" y="0"/>
                      <a:pt x="592" y="0"/>
                    </a:cubicBezTo>
                    <a:close/>
                    <a:moveTo>
                      <a:pt x="18" y="16"/>
                    </a:moveTo>
                    <a:cubicBezTo>
                      <a:pt x="592" y="16"/>
                      <a:pt x="592" y="16"/>
                      <a:pt x="592" y="16"/>
                    </a:cubicBezTo>
                    <a:cubicBezTo>
                      <a:pt x="592" y="16"/>
                      <a:pt x="593" y="17"/>
                      <a:pt x="593" y="19"/>
                    </a:cubicBezTo>
                    <a:cubicBezTo>
                      <a:pt x="593" y="342"/>
                      <a:pt x="593" y="342"/>
                      <a:pt x="593" y="342"/>
                    </a:cubicBezTo>
                    <a:cubicBezTo>
                      <a:pt x="593" y="342"/>
                      <a:pt x="592" y="342"/>
                      <a:pt x="592" y="342"/>
                    </a:cubicBezTo>
                    <a:cubicBezTo>
                      <a:pt x="18" y="342"/>
                      <a:pt x="18" y="342"/>
                      <a:pt x="18" y="342"/>
                    </a:cubicBezTo>
                    <a:cubicBezTo>
                      <a:pt x="17" y="342"/>
                      <a:pt x="17" y="342"/>
                      <a:pt x="16" y="342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7"/>
                      <a:pt x="17" y="16"/>
                      <a:pt x="18" y="16"/>
                    </a:cubicBezTo>
                    <a:close/>
                    <a:moveTo>
                      <a:pt x="439" y="422"/>
                    </a:moveTo>
                    <a:cubicBezTo>
                      <a:pt x="171" y="422"/>
                      <a:pt x="171" y="422"/>
                      <a:pt x="171" y="422"/>
                    </a:cubicBezTo>
                    <a:cubicBezTo>
                      <a:pt x="171" y="375"/>
                      <a:pt x="171" y="375"/>
                      <a:pt x="171" y="375"/>
                    </a:cubicBezTo>
                    <a:cubicBezTo>
                      <a:pt x="439" y="375"/>
                      <a:pt x="439" y="375"/>
                      <a:pt x="439" y="375"/>
                    </a:cubicBezTo>
                    <a:lnTo>
                      <a:pt x="439" y="422"/>
                    </a:lnTo>
                    <a:close/>
                  </a:path>
                </a:pathLst>
              </a:custGeom>
              <a:solidFill>
                <a:srgbClr val="00A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4EE192F2-D9D6-41F0-9566-38037CB19F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" y="3364"/>
                <a:ext cx="168" cy="216"/>
              </a:xfrm>
              <a:custGeom>
                <a:avLst/>
                <a:gdLst>
                  <a:gd name="T0" fmla="*/ 106 w 117"/>
                  <a:gd name="T1" fmla="*/ 57 h 150"/>
                  <a:gd name="T2" fmla="*/ 101 w 117"/>
                  <a:gd name="T3" fmla="*/ 58 h 150"/>
                  <a:gd name="T4" fmla="*/ 96 w 117"/>
                  <a:gd name="T5" fmla="*/ 62 h 150"/>
                  <a:gd name="T6" fmla="*/ 90 w 117"/>
                  <a:gd name="T7" fmla="*/ 49 h 150"/>
                  <a:gd name="T8" fmla="*/ 85 w 117"/>
                  <a:gd name="T9" fmla="*/ 48 h 150"/>
                  <a:gd name="T10" fmla="*/ 76 w 117"/>
                  <a:gd name="T11" fmla="*/ 53 h 150"/>
                  <a:gd name="T12" fmla="*/ 68 w 117"/>
                  <a:gd name="T13" fmla="*/ 40 h 150"/>
                  <a:gd name="T14" fmla="*/ 64 w 117"/>
                  <a:gd name="T15" fmla="*/ 39 h 150"/>
                  <a:gd name="T16" fmla="*/ 55 w 117"/>
                  <a:gd name="T17" fmla="*/ 44 h 150"/>
                  <a:gd name="T18" fmla="*/ 55 w 117"/>
                  <a:gd name="T19" fmla="*/ 42 h 150"/>
                  <a:gd name="T20" fmla="*/ 55 w 117"/>
                  <a:gd name="T21" fmla="*/ 11 h 150"/>
                  <a:gd name="T22" fmla="*/ 44 w 117"/>
                  <a:gd name="T23" fmla="*/ 0 h 150"/>
                  <a:gd name="T24" fmla="*/ 40 w 117"/>
                  <a:gd name="T25" fmla="*/ 1 h 150"/>
                  <a:gd name="T26" fmla="*/ 33 w 117"/>
                  <a:gd name="T27" fmla="*/ 12 h 150"/>
                  <a:gd name="T28" fmla="*/ 33 w 117"/>
                  <a:gd name="T29" fmla="*/ 91 h 150"/>
                  <a:gd name="T30" fmla="*/ 33 w 117"/>
                  <a:gd name="T31" fmla="*/ 94 h 150"/>
                  <a:gd name="T32" fmla="*/ 30 w 117"/>
                  <a:gd name="T33" fmla="*/ 91 h 150"/>
                  <a:gd name="T34" fmla="*/ 20 w 117"/>
                  <a:gd name="T35" fmla="*/ 78 h 150"/>
                  <a:gd name="T36" fmla="*/ 12 w 117"/>
                  <a:gd name="T37" fmla="*/ 74 h 150"/>
                  <a:gd name="T38" fmla="*/ 2 w 117"/>
                  <a:gd name="T39" fmla="*/ 80 h 150"/>
                  <a:gd name="T40" fmla="*/ 4 w 117"/>
                  <a:gd name="T41" fmla="*/ 93 h 150"/>
                  <a:gd name="T42" fmla="*/ 40 w 117"/>
                  <a:gd name="T43" fmla="*/ 139 h 150"/>
                  <a:gd name="T44" fmla="*/ 60 w 117"/>
                  <a:gd name="T45" fmla="*/ 150 h 150"/>
                  <a:gd name="T46" fmla="*/ 73 w 117"/>
                  <a:gd name="T47" fmla="*/ 150 h 150"/>
                  <a:gd name="T48" fmla="*/ 87 w 117"/>
                  <a:gd name="T49" fmla="*/ 150 h 150"/>
                  <a:gd name="T50" fmla="*/ 116 w 117"/>
                  <a:gd name="T51" fmla="*/ 123 h 150"/>
                  <a:gd name="T52" fmla="*/ 117 w 117"/>
                  <a:gd name="T53" fmla="*/ 115 h 150"/>
                  <a:gd name="T54" fmla="*/ 117 w 117"/>
                  <a:gd name="T55" fmla="*/ 69 h 150"/>
                  <a:gd name="T56" fmla="*/ 106 w 117"/>
                  <a:gd name="T57" fmla="*/ 5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7" h="150">
                    <a:moveTo>
                      <a:pt x="106" y="57"/>
                    </a:moveTo>
                    <a:cubicBezTo>
                      <a:pt x="104" y="57"/>
                      <a:pt x="103" y="57"/>
                      <a:pt x="101" y="58"/>
                    </a:cubicBezTo>
                    <a:cubicBezTo>
                      <a:pt x="99" y="59"/>
                      <a:pt x="98" y="60"/>
                      <a:pt x="96" y="62"/>
                    </a:cubicBezTo>
                    <a:cubicBezTo>
                      <a:pt x="97" y="56"/>
                      <a:pt x="95" y="51"/>
                      <a:pt x="90" y="49"/>
                    </a:cubicBezTo>
                    <a:cubicBezTo>
                      <a:pt x="88" y="48"/>
                      <a:pt x="87" y="48"/>
                      <a:pt x="85" y="48"/>
                    </a:cubicBezTo>
                    <a:cubicBezTo>
                      <a:pt x="82" y="48"/>
                      <a:pt x="79" y="49"/>
                      <a:pt x="76" y="53"/>
                    </a:cubicBezTo>
                    <a:cubicBezTo>
                      <a:pt x="76" y="46"/>
                      <a:pt x="74" y="42"/>
                      <a:pt x="68" y="40"/>
                    </a:cubicBezTo>
                    <a:cubicBezTo>
                      <a:pt x="67" y="40"/>
                      <a:pt x="66" y="39"/>
                      <a:pt x="64" y="39"/>
                    </a:cubicBezTo>
                    <a:cubicBezTo>
                      <a:pt x="61" y="39"/>
                      <a:pt x="58" y="41"/>
                      <a:pt x="55" y="44"/>
                    </a:cubicBezTo>
                    <a:cubicBezTo>
                      <a:pt x="55" y="43"/>
                      <a:pt x="55" y="42"/>
                      <a:pt x="55" y="42"/>
                    </a:cubicBezTo>
                    <a:cubicBezTo>
                      <a:pt x="55" y="31"/>
                      <a:pt x="55" y="21"/>
                      <a:pt x="55" y="11"/>
                    </a:cubicBezTo>
                    <a:cubicBezTo>
                      <a:pt x="55" y="4"/>
                      <a:pt x="50" y="0"/>
                      <a:pt x="44" y="0"/>
                    </a:cubicBezTo>
                    <a:cubicBezTo>
                      <a:pt x="43" y="0"/>
                      <a:pt x="41" y="0"/>
                      <a:pt x="40" y="1"/>
                    </a:cubicBezTo>
                    <a:cubicBezTo>
                      <a:pt x="36" y="2"/>
                      <a:pt x="33" y="6"/>
                      <a:pt x="33" y="12"/>
                    </a:cubicBezTo>
                    <a:cubicBezTo>
                      <a:pt x="33" y="39"/>
                      <a:pt x="33" y="65"/>
                      <a:pt x="33" y="91"/>
                    </a:cubicBezTo>
                    <a:cubicBezTo>
                      <a:pt x="33" y="92"/>
                      <a:pt x="33" y="93"/>
                      <a:pt x="33" y="94"/>
                    </a:cubicBezTo>
                    <a:cubicBezTo>
                      <a:pt x="32" y="93"/>
                      <a:pt x="31" y="92"/>
                      <a:pt x="30" y="91"/>
                    </a:cubicBezTo>
                    <a:cubicBezTo>
                      <a:pt x="27" y="87"/>
                      <a:pt x="24" y="82"/>
                      <a:pt x="20" y="78"/>
                    </a:cubicBezTo>
                    <a:cubicBezTo>
                      <a:pt x="18" y="75"/>
                      <a:pt x="15" y="74"/>
                      <a:pt x="12" y="74"/>
                    </a:cubicBezTo>
                    <a:cubicBezTo>
                      <a:pt x="8" y="74"/>
                      <a:pt x="4" y="76"/>
                      <a:pt x="2" y="80"/>
                    </a:cubicBezTo>
                    <a:cubicBezTo>
                      <a:pt x="0" y="84"/>
                      <a:pt x="0" y="89"/>
                      <a:pt x="4" y="93"/>
                    </a:cubicBezTo>
                    <a:cubicBezTo>
                      <a:pt x="16" y="108"/>
                      <a:pt x="27" y="124"/>
                      <a:pt x="40" y="139"/>
                    </a:cubicBezTo>
                    <a:cubicBezTo>
                      <a:pt x="45" y="146"/>
                      <a:pt x="52" y="149"/>
                      <a:pt x="60" y="150"/>
                    </a:cubicBezTo>
                    <a:cubicBezTo>
                      <a:pt x="64" y="150"/>
                      <a:pt x="68" y="150"/>
                      <a:pt x="73" y="150"/>
                    </a:cubicBezTo>
                    <a:cubicBezTo>
                      <a:pt x="77" y="150"/>
                      <a:pt x="82" y="150"/>
                      <a:pt x="87" y="150"/>
                    </a:cubicBezTo>
                    <a:cubicBezTo>
                      <a:pt x="101" y="149"/>
                      <a:pt x="116" y="137"/>
                      <a:pt x="116" y="123"/>
                    </a:cubicBezTo>
                    <a:cubicBezTo>
                      <a:pt x="117" y="120"/>
                      <a:pt x="117" y="117"/>
                      <a:pt x="117" y="115"/>
                    </a:cubicBezTo>
                    <a:cubicBezTo>
                      <a:pt x="117" y="99"/>
                      <a:pt x="117" y="84"/>
                      <a:pt x="117" y="69"/>
                    </a:cubicBezTo>
                    <a:cubicBezTo>
                      <a:pt x="117" y="62"/>
                      <a:pt x="112" y="57"/>
                      <a:pt x="106" y="57"/>
                    </a:cubicBezTo>
                    <a:close/>
                  </a:path>
                </a:pathLst>
              </a:custGeom>
              <a:solidFill>
                <a:srgbClr val="00A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7" name="Freeform 7">
                <a:extLst>
                  <a:ext uri="{FF2B5EF4-FFF2-40B4-BE49-F238E27FC236}">
                    <a16:creationId xmlns:a16="http://schemas.microsoft.com/office/drawing/2014/main" id="{FE9CF322-8BE9-44F5-BAD9-6576D3B31E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" y="3282"/>
                <a:ext cx="133" cy="126"/>
              </a:xfrm>
              <a:custGeom>
                <a:avLst/>
                <a:gdLst>
                  <a:gd name="T0" fmla="*/ 92 w 92"/>
                  <a:gd name="T1" fmla="*/ 46 h 88"/>
                  <a:gd name="T2" fmla="*/ 46 w 92"/>
                  <a:gd name="T3" fmla="*/ 0 h 88"/>
                  <a:gd name="T4" fmla="*/ 0 w 92"/>
                  <a:gd name="T5" fmla="*/ 46 h 88"/>
                  <a:gd name="T6" fmla="*/ 29 w 92"/>
                  <a:gd name="T7" fmla="*/ 88 h 88"/>
                  <a:gd name="T8" fmla="*/ 29 w 92"/>
                  <a:gd name="T9" fmla="*/ 69 h 88"/>
                  <a:gd name="T10" fmla="*/ 41 w 92"/>
                  <a:gd name="T11" fmla="*/ 51 h 88"/>
                  <a:gd name="T12" fmla="*/ 47 w 92"/>
                  <a:gd name="T13" fmla="*/ 50 h 88"/>
                  <a:gd name="T14" fmla="*/ 47 w 92"/>
                  <a:gd name="T15" fmla="*/ 50 h 88"/>
                  <a:gd name="T16" fmla="*/ 65 w 92"/>
                  <a:gd name="T17" fmla="*/ 67 h 88"/>
                  <a:gd name="T18" fmla="*/ 65 w 92"/>
                  <a:gd name="T19" fmla="*/ 88 h 88"/>
                  <a:gd name="T20" fmla="*/ 92 w 92"/>
                  <a:gd name="T21" fmla="*/ 4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88">
                    <a:moveTo>
                      <a:pt x="92" y="46"/>
                    </a:moveTo>
                    <a:cubicBezTo>
                      <a:pt x="92" y="20"/>
                      <a:pt x="72" y="0"/>
                      <a:pt x="46" y="0"/>
                    </a:cubicBezTo>
                    <a:cubicBezTo>
                      <a:pt x="21" y="0"/>
                      <a:pt x="0" y="20"/>
                      <a:pt x="0" y="46"/>
                    </a:cubicBezTo>
                    <a:cubicBezTo>
                      <a:pt x="0" y="65"/>
                      <a:pt x="12" y="82"/>
                      <a:pt x="29" y="88"/>
                    </a:cubicBezTo>
                    <a:cubicBezTo>
                      <a:pt x="29" y="82"/>
                      <a:pt x="29" y="76"/>
                      <a:pt x="29" y="69"/>
                    </a:cubicBezTo>
                    <a:cubicBezTo>
                      <a:pt x="29" y="61"/>
                      <a:pt x="33" y="54"/>
                      <a:pt x="41" y="51"/>
                    </a:cubicBezTo>
                    <a:cubicBezTo>
                      <a:pt x="43" y="50"/>
                      <a:pt x="45" y="50"/>
                      <a:pt x="47" y="50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57" y="50"/>
                      <a:pt x="65" y="58"/>
                      <a:pt x="65" y="67"/>
                    </a:cubicBezTo>
                    <a:cubicBezTo>
                      <a:pt x="65" y="74"/>
                      <a:pt x="65" y="81"/>
                      <a:pt x="65" y="88"/>
                    </a:cubicBezTo>
                    <a:cubicBezTo>
                      <a:pt x="81" y="80"/>
                      <a:pt x="92" y="64"/>
                      <a:pt x="92" y="46"/>
                    </a:cubicBezTo>
                    <a:close/>
                  </a:path>
                </a:pathLst>
              </a:custGeom>
              <a:solidFill>
                <a:srgbClr val="00A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8" name="Freeform 8">
                <a:extLst>
                  <a:ext uri="{FF2B5EF4-FFF2-40B4-BE49-F238E27FC236}">
                    <a16:creationId xmlns:a16="http://schemas.microsoft.com/office/drawing/2014/main" id="{746850AD-88A7-4469-8625-E09089C1B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" y="3246"/>
                <a:ext cx="203" cy="200"/>
              </a:xfrm>
              <a:custGeom>
                <a:avLst/>
                <a:gdLst>
                  <a:gd name="T0" fmla="*/ 53 w 141"/>
                  <a:gd name="T1" fmla="*/ 139 h 139"/>
                  <a:gd name="T2" fmla="*/ 53 w 141"/>
                  <a:gd name="T3" fmla="*/ 128 h 139"/>
                  <a:gd name="T4" fmla="*/ 10 w 141"/>
                  <a:gd name="T5" fmla="*/ 71 h 139"/>
                  <a:gd name="T6" fmla="*/ 70 w 141"/>
                  <a:gd name="T7" fmla="*/ 11 h 139"/>
                  <a:gd name="T8" fmla="*/ 130 w 141"/>
                  <a:gd name="T9" fmla="*/ 71 h 139"/>
                  <a:gd name="T10" fmla="*/ 104 w 141"/>
                  <a:gd name="T11" fmla="*/ 120 h 139"/>
                  <a:gd name="T12" fmla="*/ 107 w 141"/>
                  <a:gd name="T13" fmla="*/ 123 h 139"/>
                  <a:gd name="T14" fmla="*/ 112 w 141"/>
                  <a:gd name="T15" fmla="*/ 123 h 139"/>
                  <a:gd name="T16" fmla="*/ 117 w 141"/>
                  <a:gd name="T17" fmla="*/ 123 h 139"/>
                  <a:gd name="T18" fmla="*/ 141 w 141"/>
                  <a:gd name="T19" fmla="*/ 71 h 139"/>
                  <a:gd name="T20" fmla="*/ 70 w 141"/>
                  <a:gd name="T21" fmla="*/ 0 h 139"/>
                  <a:gd name="T22" fmla="*/ 0 w 141"/>
                  <a:gd name="T23" fmla="*/ 71 h 139"/>
                  <a:gd name="T24" fmla="*/ 53 w 141"/>
                  <a:gd name="T25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1" h="139">
                    <a:moveTo>
                      <a:pt x="53" y="139"/>
                    </a:moveTo>
                    <a:cubicBezTo>
                      <a:pt x="53" y="135"/>
                      <a:pt x="53" y="132"/>
                      <a:pt x="53" y="128"/>
                    </a:cubicBezTo>
                    <a:cubicBezTo>
                      <a:pt x="28" y="121"/>
                      <a:pt x="10" y="98"/>
                      <a:pt x="10" y="71"/>
                    </a:cubicBezTo>
                    <a:cubicBezTo>
                      <a:pt x="10" y="38"/>
                      <a:pt x="37" y="11"/>
                      <a:pt x="70" y="11"/>
                    </a:cubicBezTo>
                    <a:cubicBezTo>
                      <a:pt x="103" y="11"/>
                      <a:pt x="130" y="38"/>
                      <a:pt x="130" y="71"/>
                    </a:cubicBezTo>
                    <a:cubicBezTo>
                      <a:pt x="130" y="91"/>
                      <a:pt x="120" y="109"/>
                      <a:pt x="104" y="120"/>
                    </a:cubicBezTo>
                    <a:cubicBezTo>
                      <a:pt x="106" y="121"/>
                      <a:pt x="106" y="122"/>
                      <a:pt x="107" y="123"/>
                    </a:cubicBezTo>
                    <a:cubicBezTo>
                      <a:pt x="109" y="123"/>
                      <a:pt x="110" y="123"/>
                      <a:pt x="112" y="123"/>
                    </a:cubicBezTo>
                    <a:cubicBezTo>
                      <a:pt x="114" y="123"/>
                      <a:pt x="115" y="123"/>
                      <a:pt x="117" y="123"/>
                    </a:cubicBezTo>
                    <a:cubicBezTo>
                      <a:pt x="131" y="110"/>
                      <a:pt x="141" y="92"/>
                      <a:pt x="141" y="71"/>
                    </a:cubicBezTo>
                    <a:cubicBezTo>
                      <a:pt x="141" y="32"/>
                      <a:pt x="109" y="0"/>
                      <a:pt x="70" y="0"/>
                    </a:cubicBezTo>
                    <a:cubicBezTo>
                      <a:pt x="31" y="0"/>
                      <a:pt x="0" y="32"/>
                      <a:pt x="0" y="71"/>
                    </a:cubicBezTo>
                    <a:cubicBezTo>
                      <a:pt x="0" y="103"/>
                      <a:pt x="23" y="131"/>
                      <a:pt x="53" y="139"/>
                    </a:cubicBezTo>
                    <a:close/>
                  </a:path>
                </a:pathLst>
              </a:custGeom>
              <a:solidFill>
                <a:srgbClr val="00A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23CBCF39-4EF7-4B88-A79C-8ED11EA8C641}"/>
              </a:ext>
            </a:extLst>
          </p:cNvPr>
          <p:cNvGrpSpPr/>
          <p:nvPr/>
        </p:nvGrpSpPr>
        <p:grpSpPr>
          <a:xfrm>
            <a:off x="986958" y="3506757"/>
            <a:ext cx="654813" cy="654814"/>
            <a:chOff x="340977" y="1820994"/>
            <a:chExt cx="720000" cy="720000"/>
          </a:xfrm>
        </p:grpSpPr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AF0D7404-E2D3-4E36-82E6-9C5A419E4117}"/>
                </a:ext>
              </a:extLst>
            </p:cNvPr>
            <p:cNvSpPr/>
            <p:nvPr/>
          </p:nvSpPr>
          <p:spPr>
            <a:xfrm>
              <a:off x="340977" y="1820994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" name="Group 20"/>
            <p:cNvGrpSpPr>
              <a:grpSpLocks noChangeAspect="1"/>
            </p:cNvGrpSpPr>
            <p:nvPr/>
          </p:nvGrpSpPr>
          <p:grpSpPr bwMode="auto">
            <a:xfrm>
              <a:off x="493861" y="1904558"/>
              <a:ext cx="414233" cy="552872"/>
              <a:chOff x="3355" y="2786"/>
              <a:chExt cx="738" cy="985"/>
            </a:xfrm>
          </p:grpSpPr>
          <p:sp>
            <p:nvSpPr>
              <p:cNvPr id="20" name="Freeform 21"/>
              <p:cNvSpPr>
                <a:spLocks noEditPoints="1"/>
              </p:cNvSpPr>
              <p:nvPr/>
            </p:nvSpPr>
            <p:spPr bwMode="auto">
              <a:xfrm>
                <a:off x="3355" y="2881"/>
                <a:ext cx="738" cy="698"/>
              </a:xfrm>
              <a:custGeom>
                <a:avLst/>
                <a:gdLst>
                  <a:gd name="T0" fmla="*/ 279 w 309"/>
                  <a:gd name="T1" fmla="*/ 0 h 293"/>
                  <a:gd name="T2" fmla="*/ 30 w 309"/>
                  <a:gd name="T3" fmla="*/ 0 h 293"/>
                  <a:gd name="T4" fmla="*/ 0 w 309"/>
                  <a:gd name="T5" fmla="*/ 30 h 293"/>
                  <a:gd name="T6" fmla="*/ 0 w 309"/>
                  <a:gd name="T7" fmla="*/ 263 h 293"/>
                  <a:gd name="T8" fmla="*/ 30 w 309"/>
                  <a:gd name="T9" fmla="*/ 293 h 293"/>
                  <a:gd name="T10" fmla="*/ 279 w 309"/>
                  <a:gd name="T11" fmla="*/ 293 h 293"/>
                  <a:gd name="T12" fmla="*/ 309 w 309"/>
                  <a:gd name="T13" fmla="*/ 263 h 293"/>
                  <a:gd name="T14" fmla="*/ 309 w 309"/>
                  <a:gd name="T15" fmla="*/ 30 h 293"/>
                  <a:gd name="T16" fmla="*/ 279 w 309"/>
                  <a:gd name="T17" fmla="*/ 0 h 293"/>
                  <a:gd name="T18" fmla="*/ 293 w 309"/>
                  <a:gd name="T19" fmla="*/ 263 h 293"/>
                  <a:gd name="T20" fmla="*/ 279 w 309"/>
                  <a:gd name="T21" fmla="*/ 277 h 293"/>
                  <a:gd name="T22" fmla="*/ 30 w 309"/>
                  <a:gd name="T23" fmla="*/ 277 h 293"/>
                  <a:gd name="T24" fmla="*/ 16 w 309"/>
                  <a:gd name="T25" fmla="*/ 263 h 293"/>
                  <a:gd name="T26" fmla="*/ 16 w 309"/>
                  <a:gd name="T27" fmla="*/ 30 h 293"/>
                  <a:gd name="T28" fmla="*/ 30 w 309"/>
                  <a:gd name="T29" fmla="*/ 16 h 293"/>
                  <a:gd name="T30" fmla="*/ 279 w 309"/>
                  <a:gd name="T31" fmla="*/ 16 h 293"/>
                  <a:gd name="T32" fmla="*/ 293 w 309"/>
                  <a:gd name="T33" fmla="*/ 30 h 293"/>
                  <a:gd name="T34" fmla="*/ 293 w 309"/>
                  <a:gd name="T35" fmla="*/ 26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9" h="293">
                    <a:moveTo>
                      <a:pt x="279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79"/>
                      <a:pt x="13" y="293"/>
                      <a:pt x="30" y="293"/>
                    </a:cubicBezTo>
                    <a:cubicBezTo>
                      <a:pt x="279" y="293"/>
                      <a:pt x="279" y="293"/>
                      <a:pt x="279" y="293"/>
                    </a:cubicBezTo>
                    <a:cubicBezTo>
                      <a:pt x="295" y="293"/>
                      <a:pt x="309" y="279"/>
                      <a:pt x="309" y="263"/>
                    </a:cubicBezTo>
                    <a:cubicBezTo>
                      <a:pt x="309" y="30"/>
                      <a:pt x="309" y="30"/>
                      <a:pt x="309" y="30"/>
                    </a:cubicBezTo>
                    <a:cubicBezTo>
                      <a:pt x="309" y="13"/>
                      <a:pt x="295" y="0"/>
                      <a:pt x="279" y="0"/>
                    </a:cubicBezTo>
                    <a:close/>
                    <a:moveTo>
                      <a:pt x="293" y="263"/>
                    </a:moveTo>
                    <a:cubicBezTo>
                      <a:pt x="293" y="271"/>
                      <a:pt x="286" y="277"/>
                      <a:pt x="279" y="277"/>
                    </a:cubicBezTo>
                    <a:cubicBezTo>
                      <a:pt x="30" y="277"/>
                      <a:pt x="30" y="277"/>
                      <a:pt x="30" y="277"/>
                    </a:cubicBezTo>
                    <a:cubicBezTo>
                      <a:pt x="22" y="277"/>
                      <a:pt x="16" y="271"/>
                      <a:pt x="16" y="263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22"/>
                      <a:pt x="22" y="16"/>
                      <a:pt x="30" y="16"/>
                    </a:cubicBezTo>
                    <a:cubicBezTo>
                      <a:pt x="279" y="16"/>
                      <a:pt x="279" y="16"/>
                      <a:pt x="279" y="16"/>
                    </a:cubicBezTo>
                    <a:cubicBezTo>
                      <a:pt x="286" y="16"/>
                      <a:pt x="293" y="22"/>
                      <a:pt x="293" y="30"/>
                    </a:cubicBezTo>
                    <a:lnTo>
                      <a:pt x="293" y="263"/>
                    </a:lnTo>
                    <a:close/>
                  </a:path>
                </a:pathLst>
              </a:custGeom>
              <a:solidFill>
                <a:srgbClr val="00A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21" name="Freeform 22"/>
              <p:cNvSpPr>
                <a:spLocks noEditPoints="1"/>
              </p:cNvSpPr>
              <p:nvPr/>
            </p:nvSpPr>
            <p:spPr bwMode="auto">
              <a:xfrm>
                <a:off x="3527" y="3636"/>
                <a:ext cx="391" cy="135"/>
              </a:xfrm>
              <a:custGeom>
                <a:avLst/>
                <a:gdLst>
                  <a:gd name="T0" fmla="*/ 149 w 164"/>
                  <a:gd name="T1" fmla="*/ 0 h 57"/>
                  <a:gd name="T2" fmla="*/ 15 w 164"/>
                  <a:gd name="T3" fmla="*/ 0 h 57"/>
                  <a:gd name="T4" fmla="*/ 0 w 164"/>
                  <a:gd name="T5" fmla="*/ 15 h 57"/>
                  <a:gd name="T6" fmla="*/ 0 w 164"/>
                  <a:gd name="T7" fmla="*/ 42 h 57"/>
                  <a:gd name="T8" fmla="*/ 15 w 164"/>
                  <a:gd name="T9" fmla="*/ 57 h 57"/>
                  <a:gd name="T10" fmla="*/ 149 w 164"/>
                  <a:gd name="T11" fmla="*/ 57 h 57"/>
                  <a:gd name="T12" fmla="*/ 164 w 164"/>
                  <a:gd name="T13" fmla="*/ 42 h 57"/>
                  <a:gd name="T14" fmla="*/ 164 w 164"/>
                  <a:gd name="T15" fmla="*/ 15 h 57"/>
                  <a:gd name="T16" fmla="*/ 149 w 164"/>
                  <a:gd name="T17" fmla="*/ 0 h 57"/>
                  <a:gd name="T18" fmla="*/ 152 w 164"/>
                  <a:gd name="T19" fmla="*/ 42 h 57"/>
                  <a:gd name="T20" fmla="*/ 149 w 164"/>
                  <a:gd name="T21" fmla="*/ 45 h 57"/>
                  <a:gd name="T22" fmla="*/ 15 w 164"/>
                  <a:gd name="T23" fmla="*/ 45 h 57"/>
                  <a:gd name="T24" fmla="*/ 12 w 164"/>
                  <a:gd name="T25" fmla="*/ 42 h 57"/>
                  <a:gd name="T26" fmla="*/ 12 w 164"/>
                  <a:gd name="T27" fmla="*/ 15 h 57"/>
                  <a:gd name="T28" fmla="*/ 15 w 164"/>
                  <a:gd name="T29" fmla="*/ 12 h 57"/>
                  <a:gd name="T30" fmla="*/ 149 w 164"/>
                  <a:gd name="T31" fmla="*/ 12 h 57"/>
                  <a:gd name="T32" fmla="*/ 152 w 164"/>
                  <a:gd name="T33" fmla="*/ 15 h 57"/>
                  <a:gd name="T34" fmla="*/ 152 w 164"/>
                  <a:gd name="T35" fmla="*/ 4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4" h="57">
                    <a:moveTo>
                      <a:pt x="149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50"/>
                      <a:pt x="7" y="57"/>
                      <a:pt x="15" y="57"/>
                    </a:cubicBezTo>
                    <a:cubicBezTo>
                      <a:pt x="149" y="57"/>
                      <a:pt x="149" y="57"/>
                      <a:pt x="149" y="57"/>
                    </a:cubicBezTo>
                    <a:cubicBezTo>
                      <a:pt x="158" y="57"/>
                      <a:pt x="164" y="50"/>
                      <a:pt x="164" y="42"/>
                    </a:cubicBezTo>
                    <a:cubicBezTo>
                      <a:pt x="164" y="15"/>
                      <a:pt x="164" y="15"/>
                      <a:pt x="164" y="15"/>
                    </a:cubicBezTo>
                    <a:cubicBezTo>
                      <a:pt x="164" y="6"/>
                      <a:pt x="158" y="0"/>
                      <a:pt x="149" y="0"/>
                    </a:cubicBezTo>
                    <a:close/>
                    <a:moveTo>
                      <a:pt x="152" y="42"/>
                    </a:moveTo>
                    <a:cubicBezTo>
                      <a:pt x="152" y="44"/>
                      <a:pt x="151" y="45"/>
                      <a:pt x="149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4" y="45"/>
                      <a:pt x="12" y="44"/>
                      <a:pt x="12" y="4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4" y="12"/>
                      <a:pt x="15" y="12"/>
                    </a:cubicBezTo>
                    <a:cubicBezTo>
                      <a:pt x="149" y="12"/>
                      <a:pt x="149" y="12"/>
                      <a:pt x="149" y="12"/>
                    </a:cubicBezTo>
                    <a:cubicBezTo>
                      <a:pt x="151" y="12"/>
                      <a:pt x="152" y="13"/>
                      <a:pt x="152" y="15"/>
                    </a:cubicBezTo>
                    <a:lnTo>
                      <a:pt x="152" y="42"/>
                    </a:lnTo>
                    <a:close/>
                  </a:path>
                </a:pathLst>
              </a:custGeom>
              <a:solidFill>
                <a:srgbClr val="00A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3589" y="2786"/>
                <a:ext cx="267" cy="48"/>
              </a:xfrm>
              <a:custGeom>
                <a:avLst/>
                <a:gdLst>
                  <a:gd name="T0" fmla="*/ 4 w 112"/>
                  <a:gd name="T1" fmla="*/ 20 h 20"/>
                  <a:gd name="T2" fmla="*/ 109 w 112"/>
                  <a:gd name="T3" fmla="*/ 20 h 20"/>
                  <a:gd name="T4" fmla="*/ 112 w 112"/>
                  <a:gd name="T5" fmla="*/ 17 h 20"/>
                  <a:gd name="T6" fmla="*/ 112 w 112"/>
                  <a:gd name="T7" fmla="*/ 3 h 20"/>
                  <a:gd name="T8" fmla="*/ 109 w 112"/>
                  <a:gd name="T9" fmla="*/ 0 h 20"/>
                  <a:gd name="T10" fmla="*/ 4 w 112"/>
                  <a:gd name="T11" fmla="*/ 0 h 20"/>
                  <a:gd name="T12" fmla="*/ 0 w 112"/>
                  <a:gd name="T13" fmla="*/ 3 h 20"/>
                  <a:gd name="T14" fmla="*/ 0 w 112"/>
                  <a:gd name="T15" fmla="*/ 17 h 20"/>
                  <a:gd name="T16" fmla="*/ 4 w 112"/>
                  <a:gd name="T1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" h="20">
                    <a:moveTo>
                      <a:pt x="4" y="20"/>
                    </a:moveTo>
                    <a:cubicBezTo>
                      <a:pt x="109" y="20"/>
                      <a:pt x="109" y="20"/>
                      <a:pt x="109" y="20"/>
                    </a:cubicBezTo>
                    <a:cubicBezTo>
                      <a:pt x="111" y="20"/>
                      <a:pt x="112" y="19"/>
                      <a:pt x="112" y="17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1"/>
                      <a:pt x="111" y="0"/>
                      <a:pt x="10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2" y="20"/>
                      <a:pt x="4" y="20"/>
                    </a:cubicBezTo>
                    <a:close/>
                  </a:path>
                </a:pathLst>
              </a:custGeom>
              <a:solidFill>
                <a:srgbClr val="00A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23" name="Freeform 24"/>
              <p:cNvSpPr>
                <a:spLocks noEditPoints="1"/>
              </p:cNvSpPr>
              <p:nvPr/>
            </p:nvSpPr>
            <p:spPr bwMode="auto">
              <a:xfrm>
                <a:off x="3522" y="3031"/>
                <a:ext cx="401" cy="398"/>
              </a:xfrm>
              <a:custGeom>
                <a:avLst/>
                <a:gdLst>
                  <a:gd name="T0" fmla="*/ 84 w 168"/>
                  <a:gd name="T1" fmla="*/ 0 h 167"/>
                  <a:gd name="T2" fmla="*/ 0 w 168"/>
                  <a:gd name="T3" fmla="*/ 83 h 167"/>
                  <a:gd name="T4" fmla="*/ 84 w 168"/>
                  <a:gd name="T5" fmla="*/ 167 h 167"/>
                  <a:gd name="T6" fmla="*/ 168 w 168"/>
                  <a:gd name="T7" fmla="*/ 83 h 167"/>
                  <a:gd name="T8" fmla="*/ 84 w 168"/>
                  <a:gd name="T9" fmla="*/ 0 h 167"/>
                  <a:gd name="T10" fmla="*/ 84 w 168"/>
                  <a:gd name="T11" fmla="*/ 151 h 167"/>
                  <a:gd name="T12" fmla="*/ 16 w 168"/>
                  <a:gd name="T13" fmla="*/ 83 h 167"/>
                  <a:gd name="T14" fmla="*/ 84 w 168"/>
                  <a:gd name="T15" fmla="*/ 16 h 167"/>
                  <a:gd name="T16" fmla="*/ 152 w 168"/>
                  <a:gd name="T17" fmla="*/ 83 h 167"/>
                  <a:gd name="T18" fmla="*/ 84 w 168"/>
                  <a:gd name="T19" fmla="*/ 151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7">
                    <a:moveTo>
                      <a:pt x="84" y="0"/>
                    </a:moveTo>
                    <a:cubicBezTo>
                      <a:pt x="38" y="0"/>
                      <a:pt x="0" y="37"/>
                      <a:pt x="0" y="83"/>
                    </a:cubicBezTo>
                    <a:cubicBezTo>
                      <a:pt x="0" y="130"/>
                      <a:pt x="38" y="167"/>
                      <a:pt x="84" y="167"/>
                    </a:cubicBezTo>
                    <a:cubicBezTo>
                      <a:pt x="131" y="167"/>
                      <a:pt x="168" y="130"/>
                      <a:pt x="168" y="83"/>
                    </a:cubicBezTo>
                    <a:cubicBezTo>
                      <a:pt x="168" y="37"/>
                      <a:pt x="131" y="0"/>
                      <a:pt x="84" y="0"/>
                    </a:cubicBezTo>
                    <a:close/>
                    <a:moveTo>
                      <a:pt x="84" y="151"/>
                    </a:moveTo>
                    <a:cubicBezTo>
                      <a:pt x="47" y="151"/>
                      <a:pt x="16" y="121"/>
                      <a:pt x="16" y="83"/>
                    </a:cubicBezTo>
                    <a:cubicBezTo>
                      <a:pt x="16" y="46"/>
                      <a:pt x="47" y="16"/>
                      <a:pt x="84" y="16"/>
                    </a:cubicBezTo>
                    <a:cubicBezTo>
                      <a:pt x="122" y="16"/>
                      <a:pt x="152" y="46"/>
                      <a:pt x="152" y="83"/>
                    </a:cubicBezTo>
                    <a:cubicBezTo>
                      <a:pt x="152" y="121"/>
                      <a:pt x="122" y="151"/>
                      <a:pt x="84" y="151"/>
                    </a:cubicBezTo>
                    <a:close/>
                  </a:path>
                </a:pathLst>
              </a:custGeom>
              <a:solidFill>
                <a:srgbClr val="00A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24" name="Oval 25"/>
              <p:cNvSpPr>
                <a:spLocks noChangeArrowheads="1"/>
              </p:cNvSpPr>
              <p:nvPr/>
            </p:nvSpPr>
            <p:spPr bwMode="auto">
              <a:xfrm>
                <a:off x="3623" y="3129"/>
                <a:ext cx="202" cy="202"/>
              </a:xfrm>
              <a:prstGeom prst="ellipse">
                <a:avLst/>
              </a:prstGeom>
              <a:solidFill>
                <a:srgbClr val="00A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450B7D3-4AC0-4266-9CC7-345E15910168}"/>
              </a:ext>
            </a:extLst>
          </p:cNvPr>
          <p:cNvGrpSpPr/>
          <p:nvPr/>
        </p:nvGrpSpPr>
        <p:grpSpPr>
          <a:xfrm>
            <a:off x="6733541" y="2283809"/>
            <a:ext cx="654813" cy="654814"/>
            <a:chOff x="340977" y="3674662"/>
            <a:chExt cx="720000" cy="720000"/>
          </a:xfrm>
        </p:grpSpPr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0F6AFBC8-D4C7-4B85-8598-4F542F7D7B24}"/>
                </a:ext>
              </a:extLst>
            </p:cNvPr>
            <p:cNvSpPr/>
            <p:nvPr/>
          </p:nvSpPr>
          <p:spPr>
            <a:xfrm>
              <a:off x="340977" y="3674662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47" name="Group 153">
              <a:extLst>
                <a:ext uri="{FF2B5EF4-FFF2-40B4-BE49-F238E27FC236}">
                  <a16:creationId xmlns:a16="http://schemas.microsoft.com/office/drawing/2014/main" id="{88F1627A-A66C-4FCF-941C-1DB7463D27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1656" y="3824049"/>
              <a:ext cx="678642" cy="421226"/>
              <a:chOff x="3231" y="1781"/>
              <a:chExt cx="1218" cy="756"/>
            </a:xfrm>
            <a:solidFill>
              <a:srgbClr val="00A7FF"/>
            </a:solidFill>
          </p:grpSpPr>
          <p:sp>
            <p:nvSpPr>
              <p:cNvPr id="48" name="Freeform 154">
                <a:extLst>
                  <a:ext uri="{FF2B5EF4-FFF2-40B4-BE49-F238E27FC236}">
                    <a16:creationId xmlns:a16="http://schemas.microsoft.com/office/drawing/2014/main" id="{DDAAFEE3-8955-4087-A957-A816C6553B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31" y="1781"/>
                <a:ext cx="1218" cy="756"/>
              </a:xfrm>
              <a:custGeom>
                <a:avLst/>
                <a:gdLst>
                  <a:gd name="T0" fmla="*/ 497 w 513"/>
                  <a:gd name="T1" fmla="*/ 0 h 317"/>
                  <a:gd name="T2" fmla="*/ 16 w 513"/>
                  <a:gd name="T3" fmla="*/ 0 h 317"/>
                  <a:gd name="T4" fmla="*/ 0 w 513"/>
                  <a:gd name="T5" fmla="*/ 17 h 317"/>
                  <a:gd name="T6" fmla="*/ 0 w 513"/>
                  <a:gd name="T7" fmla="*/ 300 h 317"/>
                  <a:gd name="T8" fmla="*/ 16 w 513"/>
                  <a:gd name="T9" fmla="*/ 317 h 317"/>
                  <a:gd name="T10" fmla="*/ 497 w 513"/>
                  <a:gd name="T11" fmla="*/ 317 h 317"/>
                  <a:gd name="T12" fmla="*/ 513 w 513"/>
                  <a:gd name="T13" fmla="*/ 300 h 317"/>
                  <a:gd name="T14" fmla="*/ 513 w 513"/>
                  <a:gd name="T15" fmla="*/ 17 h 317"/>
                  <a:gd name="T16" fmla="*/ 497 w 513"/>
                  <a:gd name="T17" fmla="*/ 0 h 317"/>
                  <a:gd name="T18" fmla="*/ 497 w 513"/>
                  <a:gd name="T19" fmla="*/ 300 h 317"/>
                  <a:gd name="T20" fmla="*/ 497 w 513"/>
                  <a:gd name="T21" fmla="*/ 301 h 317"/>
                  <a:gd name="T22" fmla="*/ 16 w 513"/>
                  <a:gd name="T23" fmla="*/ 301 h 317"/>
                  <a:gd name="T24" fmla="*/ 16 w 513"/>
                  <a:gd name="T25" fmla="*/ 300 h 317"/>
                  <a:gd name="T26" fmla="*/ 16 w 513"/>
                  <a:gd name="T27" fmla="*/ 17 h 317"/>
                  <a:gd name="T28" fmla="*/ 16 w 513"/>
                  <a:gd name="T29" fmla="*/ 16 h 317"/>
                  <a:gd name="T30" fmla="*/ 497 w 513"/>
                  <a:gd name="T31" fmla="*/ 16 h 317"/>
                  <a:gd name="T32" fmla="*/ 497 w 513"/>
                  <a:gd name="T33" fmla="*/ 17 h 317"/>
                  <a:gd name="T34" fmla="*/ 497 w 513"/>
                  <a:gd name="T35" fmla="*/ 30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3" h="317">
                    <a:moveTo>
                      <a:pt x="49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10"/>
                      <a:pt x="7" y="317"/>
                      <a:pt x="16" y="317"/>
                    </a:cubicBezTo>
                    <a:cubicBezTo>
                      <a:pt x="497" y="317"/>
                      <a:pt x="497" y="317"/>
                      <a:pt x="497" y="317"/>
                    </a:cubicBezTo>
                    <a:cubicBezTo>
                      <a:pt x="506" y="317"/>
                      <a:pt x="513" y="310"/>
                      <a:pt x="513" y="300"/>
                    </a:cubicBezTo>
                    <a:cubicBezTo>
                      <a:pt x="513" y="17"/>
                      <a:pt x="513" y="17"/>
                      <a:pt x="513" y="17"/>
                    </a:cubicBezTo>
                    <a:cubicBezTo>
                      <a:pt x="513" y="8"/>
                      <a:pt x="506" y="0"/>
                      <a:pt x="497" y="0"/>
                    </a:cubicBezTo>
                    <a:close/>
                    <a:moveTo>
                      <a:pt x="497" y="300"/>
                    </a:moveTo>
                    <a:cubicBezTo>
                      <a:pt x="497" y="301"/>
                      <a:pt x="497" y="301"/>
                      <a:pt x="497" y="301"/>
                    </a:cubicBezTo>
                    <a:cubicBezTo>
                      <a:pt x="16" y="301"/>
                      <a:pt x="16" y="301"/>
                      <a:pt x="16" y="301"/>
                    </a:cubicBezTo>
                    <a:cubicBezTo>
                      <a:pt x="16" y="301"/>
                      <a:pt x="16" y="301"/>
                      <a:pt x="16" y="300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6"/>
                      <a:pt x="16" y="16"/>
                    </a:cubicBezTo>
                    <a:cubicBezTo>
                      <a:pt x="497" y="16"/>
                      <a:pt x="497" y="16"/>
                      <a:pt x="497" y="16"/>
                    </a:cubicBezTo>
                    <a:cubicBezTo>
                      <a:pt x="497" y="16"/>
                      <a:pt x="497" y="16"/>
                      <a:pt x="497" y="17"/>
                    </a:cubicBezTo>
                    <a:lnTo>
                      <a:pt x="497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9" name="Freeform 155">
                <a:extLst>
                  <a:ext uri="{FF2B5EF4-FFF2-40B4-BE49-F238E27FC236}">
                    <a16:creationId xmlns:a16="http://schemas.microsoft.com/office/drawing/2014/main" id="{531214DC-C776-4632-8E75-66128A1D40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7" y="1929"/>
                <a:ext cx="167" cy="164"/>
              </a:xfrm>
              <a:custGeom>
                <a:avLst/>
                <a:gdLst>
                  <a:gd name="T0" fmla="*/ 68 w 70"/>
                  <a:gd name="T1" fmla="*/ 2 h 69"/>
                  <a:gd name="T2" fmla="*/ 59 w 70"/>
                  <a:gd name="T3" fmla="*/ 2 h 69"/>
                  <a:gd name="T4" fmla="*/ 2 w 70"/>
                  <a:gd name="T5" fmla="*/ 59 h 69"/>
                  <a:gd name="T6" fmla="*/ 2 w 70"/>
                  <a:gd name="T7" fmla="*/ 68 h 69"/>
                  <a:gd name="T8" fmla="*/ 6 w 70"/>
                  <a:gd name="T9" fmla="*/ 69 h 69"/>
                  <a:gd name="T10" fmla="*/ 10 w 70"/>
                  <a:gd name="T11" fmla="*/ 68 h 69"/>
                  <a:gd name="T12" fmla="*/ 68 w 70"/>
                  <a:gd name="T13" fmla="*/ 11 h 69"/>
                  <a:gd name="T14" fmla="*/ 68 w 70"/>
                  <a:gd name="T15" fmla="*/ 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69">
                    <a:moveTo>
                      <a:pt x="68" y="2"/>
                    </a:moveTo>
                    <a:cubicBezTo>
                      <a:pt x="65" y="0"/>
                      <a:pt x="61" y="0"/>
                      <a:pt x="59" y="2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0" y="62"/>
                      <a:pt x="0" y="65"/>
                      <a:pt x="2" y="68"/>
                    </a:cubicBezTo>
                    <a:cubicBezTo>
                      <a:pt x="3" y="69"/>
                      <a:pt x="5" y="69"/>
                      <a:pt x="6" y="69"/>
                    </a:cubicBezTo>
                    <a:cubicBezTo>
                      <a:pt x="8" y="69"/>
                      <a:pt x="9" y="69"/>
                      <a:pt x="10" y="68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70" y="8"/>
                      <a:pt x="70" y="4"/>
                      <a:pt x="6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50" name="Freeform 156">
                <a:extLst>
                  <a:ext uri="{FF2B5EF4-FFF2-40B4-BE49-F238E27FC236}">
                    <a16:creationId xmlns:a16="http://schemas.microsoft.com/office/drawing/2014/main" id="{46AAE3F3-9F6D-40B1-8A6D-EA5EC8DDE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1" y="2169"/>
                <a:ext cx="40" cy="39"/>
              </a:xfrm>
              <a:custGeom>
                <a:avLst/>
                <a:gdLst>
                  <a:gd name="T0" fmla="*/ 6 w 17"/>
                  <a:gd name="T1" fmla="*/ 2 h 16"/>
                  <a:gd name="T2" fmla="*/ 2 w 17"/>
                  <a:gd name="T3" fmla="*/ 6 h 16"/>
                  <a:gd name="T4" fmla="*/ 2 w 17"/>
                  <a:gd name="T5" fmla="*/ 15 h 16"/>
                  <a:gd name="T6" fmla="*/ 6 w 17"/>
                  <a:gd name="T7" fmla="*/ 16 h 16"/>
                  <a:gd name="T8" fmla="*/ 11 w 17"/>
                  <a:gd name="T9" fmla="*/ 15 h 16"/>
                  <a:gd name="T10" fmla="*/ 15 w 17"/>
                  <a:gd name="T11" fmla="*/ 10 h 16"/>
                  <a:gd name="T12" fmla="*/ 15 w 17"/>
                  <a:gd name="T13" fmla="*/ 2 h 16"/>
                  <a:gd name="T14" fmla="*/ 6 w 17"/>
                  <a:gd name="T15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6">
                    <a:moveTo>
                      <a:pt x="6" y="2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0" y="8"/>
                      <a:pt x="0" y="12"/>
                      <a:pt x="2" y="15"/>
                    </a:cubicBezTo>
                    <a:cubicBezTo>
                      <a:pt x="3" y="16"/>
                      <a:pt x="5" y="16"/>
                      <a:pt x="6" y="16"/>
                    </a:cubicBezTo>
                    <a:cubicBezTo>
                      <a:pt x="8" y="16"/>
                      <a:pt x="9" y="16"/>
                      <a:pt x="11" y="15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8"/>
                      <a:pt x="17" y="4"/>
                      <a:pt x="15" y="2"/>
                    </a:cubicBezTo>
                    <a:cubicBezTo>
                      <a:pt x="12" y="0"/>
                      <a:pt x="9" y="0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51" name="Freeform 157">
                <a:extLst>
                  <a:ext uri="{FF2B5EF4-FFF2-40B4-BE49-F238E27FC236}">
                    <a16:creationId xmlns:a16="http://schemas.microsoft.com/office/drawing/2014/main" id="{54BBDFD1-FED5-40CE-A9D3-4CE463AD3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5" y="2026"/>
                <a:ext cx="129" cy="127"/>
              </a:xfrm>
              <a:custGeom>
                <a:avLst/>
                <a:gdLst>
                  <a:gd name="T0" fmla="*/ 52 w 54"/>
                  <a:gd name="T1" fmla="*/ 2 h 53"/>
                  <a:gd name="T2" fmla="*/ 43 w 54"/>
                  <a:gd name="T3" fmla="*/ 2 h 53"/>
                  <a:gd name="T4" fmla="*/ 3 w 54"/>
                  <a:gd name="T5" fmla="*/ 42 h 53"/>
                  <a:gd name="T6" fmla="*/ 3 w 54"/>
                  <a:gd name="T7" fmla="*/ 51 h 53"/>
                  <a:gd name="T8" fmla="*/ 7 w 54"/>
                  <a:gd name="T9" fmla="*/ 53 h 53"/>
                  <a:gd name="T10" fmla="*/ 11 w 54"/>
                  <a:gd name="T11" fmla="*/ 51 h 53"/>
                  <a:gd name="T12" fmla="*/ 52 w 54"/>
                  <a:gd name="T13" fmla="*/ 10 h 53"/>
                  <a:gd name="T14" fmla="*/ 52 w 54"/>
                  <a:gd name="T15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53">
                    <a:moveTo>
                      <a:pt x="52" y="2"/>
                    </a:moveTo>
                    <a:cubicBezTo>
                      <a:pt x="49" y="0"/>
                      <a:pt x="45" y="0"/>
                      <a:pt x="43" y="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5"/>
                      <a:pt x="0" y="49"/>
                      <a:pt x="3" y="51"/>
                    </a:cubicBezTo>
                    <a:cubicBezTo>
                      <a:pt x="4" y="52"/>
                      <a:pt x="5" y="53"/>
                      <a:pt x="7" y="53"/>
                    </a:cubicBezTo>
                    <a:cubicBezTo>
                      <a:pt x="8" y="53"/>
                      <a:pt x="10" y="52"/>
                      <a:pt x="11" y="51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4" y="8"/>
                      <a:pt x="54" y="4"/>
                      <a:pt x="5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52" name="Freeform 158">
                <a:extLst>
                  <a:ext uri="{FF2B5EF4-FFF2-40B4-BE49-F238E27FC236}">
                    <a16:creationId xmlns:a16="http://schemas.microsoft.com/office/drawing/2014/main" id="{B8278FFD-937A-441D-90A4-DBB3ABF4C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7" y="2231"/>
                <a:ext cx="168" cy="167"/>
              </a:xfrm>
              <a:custGeom>
                <a:avLst/>
                <a:gdLst>
                  <a:gd name="T0" fmla="*/ 60 w 71"/>
                  <a:gd name="T1" fmla="*/ 2 h 70"/>
                  <a:gd name="T2" fmla="*/ 3 w 71"/>
                  <a:gd name="T3" fmla="*/ 59 h 70"/>
                  <a:gd name="T4" fmla="*/ 3 w 71"/>
                  <a:gd name="T5" fmla="*/ 68 h 70"/>
                  <a:gd name="T6" fmla="*/ 7 w 71"/>
                  <a:gd name="T7" fmla="*/ 70 h 70"/>
                  <a:gd name="T8" fmla="*/ 11 w 71"/>
                  <a:gd name="T9" fmla="*/ 68 h 70"/>
                  <a:gd name="T10" fmla="*/ 68 w 71"/>
                  <a:gd name="T11" fmla="*/ 11 h 70"/>
                  <a:gd name="T12" fmla="*/ 68 w 71"/>
                  <a:gd name="T13" fmla="*/ 2 h 70"/>
                  <a:gd name="T14" fmla="*/ 60 w 71"/>
                  <a:gd name="T15" fmla="*/ 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70">
                    <a:moveTo>
                      <a:pt x="60" y="2"/>
                    </a:moveTo>
                    <a:cubicBezTo>
                      <a:pt x="3" y="59"/>
                      <a:pt x="3" y="59"/>
                      <a:pt x="3" y="59"/>
                    </a:cubicBezTo>
                    <a:cubicBezTo>
                      <a:pt x="0" y="62"/>
                      <a:pt x="0" y="65"/>
                      <a:pt x="3" y="68"/>
                    </a:cubicBezTo>
                    <a:cubicBezTo>
                      <a:pt x="4" y="69"/>
                      <a:pt x="5" y="70"/>
                      <a:pt x="7" y="70"/>
                    </a:cubicBezTo>
                    <a:cubicBezTo>
                      <a:pt x="9" y="70"/>
                      <a:pt x="10" y="69"/>
                      <a:pt x="11" y="68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71" y="8"/>
                      <a:pt x="71" y="5"/>
                      <a:pt x="68" y="2"/>
                    </a:cubicBezTo>
                    <a:cubicBezTo>
                      <a:pt x="66" y="0"/>
                      <a:pt x="62" y="0"/>
                      <a:pt x="6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53" name="Freeform 159">
                <a:extLst>
                  <a:ext uri="{FF2B5EF4-FFF2-40B4-BE49-F238E27FC236}">
                    <a16:creationId xmlns:a16="http://schemas.microsoft.com/office/drawing/2014/main" id="{6F272ADF-77C8-4C7E-9E21-FDECF9188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9" y="2117"/>
                <a:ext cx="43" cy="41"/>
              </a:xfrm>
              <a:custGeom>
                <a:avLst/>
                <a:gdLst>
                  <a:gd name="T0" fmla="*/ 7 w 18"/>
                  <a:gd name="T1" fmla="*/ 2 h 17"/>
                  <a:gd name="T2" fmla="*/ 3 w 18"/>
                  <a:gd name="T3" fmla="*/ 7 h 17"/>
                  <a:gd name="T4" fmla="*/ 3 w 18"/>
                  <a:gd name="T5" fmla="*/ 15 h 17"/>
                  <a:gd name="T6" fmla="*/ 7 w 18"/>
                  <a:gd name="T7" fmla="*/ 17 h 17"/>
                  <a:gd name="T8" fmla="*/ 11 w 18"/>
                  <a:gd name="T9" fmla="*/ 15 h 17"/>
                  <a:gd name="T10" fmla="*/ 15 w 18"/>
                  <a:gd name="T11" fmla="*/ 11 h 17"/>
                  <a:gd name="T12" fmla="*/ 15 w 18"/>
                  <a:gd name="T13" fmla="*/ 2 h 17"/>
                  <a:gd name="T14" fmla="*/ 7 w 18"/>
                  <a:gd name="T15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7">
                    <a:moveTo>
                      <a:pt x="7" y="2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0" y="9"/>
                      <a:pt x="0" y="13"/>
                      <a:pt x="3" y="15"/>
                    </a:cubicBezTo>
                    <a:cubicBezTo>
                      <a:pt x="4" y="16"/>
                      <a:pt x="5" y="17"/>
                      <a:pt x="7" y="17"/>
                    </a:cubicBezTo>
                    <a:cubicBezTo>
                      <a:pt x="8" y="17"/>
                      <a:pt x="10" y="16"/>
                      <a:pt x="11" y="15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8" y="9"/>
                      <a:pt x="18" y="5"/>
                      <a:pt x="15" y="2"/>
                    </a:cubicBezTo>
                    <a:cubicBezTo>
                      <a:pt x="13" y="0"/>
                      <a:pt x="9" y="0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54" name="Freeform 160">
                <a:extLst>
                  <a:ext uri="{FF2B5EF4-FFF2-40B4-BE49-F238E27FC236}">
                    <a16:creationId xmlns:a16="http://schemas.microsoft.com/office/drawing/2014/main" id="{E66A7D18-5955-4F5D-A53E-8BD032304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7" y="2174"/>
                <a:ext cx="128" cy="127"/>
              </a:xfrm>
              <a:custGeom>
                <a:avLst/>
                <a:gdLst>
                  <a:gd name="T0" fmla="*/ 3 w 54"/>
                  <a:gd name="T1" fmla="*/ 51 h 53"/>
                  <a:gd name="T2" fmla="*/ 7 w 54"/>
                  <a:gd name="T3" fmla="*/ 53 h 53"/>
                  <a:gd name="T4" fmla="*/ 11 w 54"/>
                  <a:gd name="T5" fmla="*/ 51 h 53"/>
                  <a:gd name="T6" fmla="*/ 52 w 54"/>
                  <a:gd name="T7" fmla="*/ 10 h 53"/>
                  <a:gd name="T8" fmla="*/ 52 w 54"/>
                  <a:gd name="T9" fmla="*/ 2 h 53"/>
                  <a:gd name="T10" fmla="*/ 43 w 54"/>
                  <a:gd name="T11" fmla="*/ 2 h 53"/>
                  <a:gd name="T12" fmla="*/ 3 w 54"/>
                  <a:gd name="T13" fmla="*/ 42 h 53"/>
                  <a:gd name="T14" fmla="*/ 3 w 54"/>
                  <a:gd name="T15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53">
                    <a:moveTo>
                      <a:pt x="3" y="51"/>
                    </a:moveTo>
                    <a:cubicBezTo>
                      <a:pt x="4" y="52"/>
                      <a:pt x="5" y="53"/>
                      <a:pt x="7" y="53"/>
                    </a:cubicBezTo>
                    <a:cubicBezTo>
                      <a:pt x="9" y="53"/>
                      <a:pt x="10" y="52"/>
                      <a:pt x="11" y="51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4" y="8"/>
                      <a:pt x="54" y="4"/>
                      <a:pt x="52" y="2"/>
                    </a:cubicBezTo>
                    <a:cubicBezTo>
                      <a:pt x="49" y="0"/>
                      <a:pt x="46" y="0"/>
                      <a:pt x="43" y="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0" y="45"/>
                      <a:pt x="0" y="49"/>
                      <a:pt x="3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92847752-70CB-449A-BD84-ED6EF12D0011}"/>
              </a:ext>
            </a:extLst>
          </p:cNvPr>
          <p:cNvGrpSpPr/>
          <p:nvPr/>
        </p:nvGrpSpPr>
        <p:grpSpPr>
          <a:xfrm>
            <a:off x="986191" y="4734199"/>
            <a:ext cx="654813" cy="654814"/>
            <a:chOff x="340977" y="2747828"/>
            <a:chExt cx="720000" cy="720000"/>
          </a:xfrm>
        </p:grpSpPr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EC1800E0-8407-4597-ADDA-5790AB43DE20}"/>
                </a:ext>
              </a:extLst>
            </p:cNvPr>
            <p:cNvSpPr/>
            <p:nvPr/>
          </p:nvSpPr>
          <p:spPr>
            <a:xfrm>
              <a:off x="340977" y="2747828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9" name="Group 11">
              <a:extLst>
                <a:ext uri="{FF2B5EF4-FFF2-40B4-BE49-F238E27FC236}">
                  <a16:creationId xmlns:a16="http://schemas.microsoft.com/office/drawing/2014/main" id="{14F838E8-AA50-4280-B683-ACC29D9D823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6466" y="2784081"/>
              <a:ext cx="369875" cy="647494"/>
              <a:chOff x="3408" y="1402"/>
              <a:chExt cx="866" cy="1516"/>
            </a:xfrm>
          </p:grpSpPr>
          <p:sp>
            <p:nvSpPr>
              <p:cNvPr id="40" name="AutoShape 10">
                <a:extLst>
                  <a:ext uri="{FF2B5EF4-FFF2-40B4-BE49-F238E27FC236}">
                    <a16:creationId xmlns:a16="http://schemas.microsoft.com/office/drawing/2014/main" id="{90BAB481-8678-41A3-9122-8F19B1728E0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408" y="1402"/>
                <a:ext cx="864" cy="1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1" name="Rectangle 12">
                <a:extLst>
                  <a:ext uri="{FF2B5EF4-FFF2-40B4-BE49-F238E27FC236}">
                    <a16:creationId xmlns:a16="http://schemas.microsoft.com/office/drawing/2014/main" id="{117C1FE9-3437-4BBB-9A29-A5AA356CB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4" y="2330"/>
                <a:ext cx="514" cy="365"/>
              </a:xfrm>
              <a:prstGeom prst="rect">
                <a:avLst/>
              </a:prstGeom>
              <a:solidFill>
                <a:srgbClr val="00A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2" name="Freeform 13">
                <a:extLst>
                  <a:ext uri="{FF2B5EF4-FFF2-40B4-BE49-F238E27FC236}">
                    <a16:creationId xmlns:a16="http://schemas.microsoft.com/office/drawing/2014/main" id="{8BFFCD4C-2F8C-4458-9487-5481C6D9D3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84" y="1511"/>
                <a:ext cx="514" cy="819"/>
              </a:xfrm>
              <a:custGeom>
                <a:avLst/>
                <a:gdLst>
                  <a:gd name="T0" fmla="*/ 0 w 514"/>
                  <a:gd name="T1" fmla="*/ 819 h 819"/>
                  <a:gd name="T2" fmla="*/ 514 w 514"/>
                  <a:gd name="T3" fmla="*/ 819 h 819"/>
                  <a:gd name="T4" fmla="*/ 514 w 514"/>
                  <a:gd name="T5" fmla="*/ 0 h 819"/>
                  <a:gd name="T6" fmla="*/ 0 w 514"/>
                  <a:gd name="T7" fmla="*/ 0 h 819"/>
                  <a:gd name="T8" fmla="*/ 0 w 514"/>
                  <a:gd name="T9" fmla="*/ 819 h 819"/>
                  <a:gd name="T10" fmla="*/ 29 w 514"/>
                  <a:gd name="T11" fmla="*/ 29 h 819"/>
                  <a:gd name="T12" fmla="*/ 486 w 514"/>
                  <a:gd name="T13" fmla="*/ 29 h 819"/>
                  <a:gd name="T14" fmla="*/ 486 w 514"/>
                  <a:gd name="T15" fmla="*/ 790 h 819"/>
                  <a:gd name="T16" fmla="*/ 29 w 514"/>
                  <a:gd name="T17" fmla="*/ 790 h 819"/>
                  <a:gd name="T18" fmla="*/ 29 w 514"/>
                  <a:gd name="T19" fmla="*/ 29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4" h="819">
                    <a:moveTo>
                      <a:pt x="0" y="819"/>
                    </a:moveTo>
                    <a:lnTo>
                      <a:pt x="514" y="819"/>
                    </a:lnTo>
                    <a:lnTo>
                      <a:pt x="514" y="0"/>
                    </a:lnTo>
                    <a:lnTo>
                      <a:pt x="0" y="0"/>
                    </a:lnTo>
                    <a:lnTo>
                      <a:pt x="0" y="819"/>
                    </a:lnTo>
                    <a:close/>
                    <a:moveTo>
                      <a:pt x="29" y="29"/>
                    </a:moveTo>
                    <a:lnTo>
                      <a:pt x="486" y="29"/>
                    </a:lnTo>
                    <a:lnTo>
                      <a:pt x="486" y="790"/>
                    </a:lnTo>
                    <a:lnTo>
                      <a:pt x="29" y="790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00A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3" name="Freeform 14">
                <a:extLst>
                  <a:ext uri="{FF2B5EF4-FFF2-40B4-BE49-F238E27FC236}">
                    <a16:creationId xmlns:a16="http://schemas.microsoft.com/office/drawing/2014/main" id="{80F67378-273F-4D92-9E76-E8962045B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1822"/>
                <a:ext cx="121" cy="119"/>
              </a:xfrm>
              <a:custGeom>
                <a:avLst/>
                <a:gdLst>
                  <a:gd name="T0" fmla="*/ 40 w 51"/>
                  <a:gd name="T1" fmla="*/ 2 h 50"/>
                  <a:gd name="T2" fmla="*/ 2 w 51"/>
                  <a:gd name="T3" fmla="*/ 40 h 50"/>
                  <a:gd name="T4" fmla="*/ 2 w 51"/>
                  <a:gd name="T5" fmla="*/ 49 h 50"/>
                  <a:gd name="T6" fmla="*/ 6 w 51"/>
                  <a:gd name="T7" fmla="*/ 50 h 50"/>
                  <a:gd name="T8" fmla="*/ 11 w 51"/>
                  <a:gd name="T9" fmla="*/ 49 h 50"/>
                  <a:gd name="T10" fmla="*/ 49 w 51"/>
                  <a:gd name="T11" fmla="*/ 11 h 50"/>
                  <a:gd name="T12" fmla="*/ 49 w 51"/>
                  <a:gd name="T13" fmla="*/ 2 h 50"/>
                  <a:gd name="T14" fmla="*/ 40 w 51"/>
                  <a:gd name="T15" fmla="*/ 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50">
                    <a:moveTo>
                      <a:pt x="40" y="2"/>
                    </a:moveTo>
                    <a:cubicBezTo>
                      <a:pt x="2" y="40"/>
                      <a:pt x="2" y="40"/>
                      <a:pt x="2" y="40"/>
                    </a:cubicBezTo>
                    <a:cubicBezTo>
                      <a:pt x="0" y="43"/>
                      <a:pt x="0" y="46"/>
                      <a:pt x="2" y="49"/>
                    </a:cubicBezTo>
                    <a:cubicBezTo>
                      <a:pt x="3" y="50"/>
                      <a:pt x="5" y="50"/>
                      <a:pt x="6" y="50"/>
                    </a:cubicBezTo>
                    <a:cubicBezTo>
                      <a:pt x="8" y="50"/>
                      <a:pt x="9" y="50"/>
                      <a:pt x="11" y="49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51" y="8"/>
                      <a:pt x="51" y="5"/>
                      <a:pt x="49" y="2"/>
                    </a:cubicBezTo>
                    <a:cubicBezTo>
                      <a:pt x="46" y="0"/>
                      <a:pt x="42" y="0"/>
                      <a:pt x="40" y="2"/>
                    </a:cubicBezTo>
                    <a:close/>
                  </a:path>
                </a:pathLst>
              </a:custGeom>
              <a:solidFill>
                <a:srgbClr val="00A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4" name="Freeform 15">
                <a:extLst>
                  <a:ext uri="{FF2B5EF4-FFF2-40B4-BE49-F238E27FC236}">
                    <a16:creationId xmlns:a16="http://schemas.microsoft.com/office/drawing/2014/main" id="{9F6A6416-862C-4007-9100-7E338E9543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" y="1981"/>
                <a:ext cx="38" cy="35"/>
              </a:xfrm>
              <a:custGeom>
                <a:avLst/>
                <a:gdLst>
                  <a:gd name="T0" fmla="*/ 5 w 16"/>
                  <a:gd name="T1" fmla="*/ 2 h 15"/>
                  <a:gd name="T2" fmla="*/ 3 w 16"/>
                  <a:gd name="T3" fmla="*/ 5 h 15"/>
                  <a:gd name="T4" fmla="*/ 3 w 16"/>
                  <a:gd name="T5" fmla="*/ 13 h 15"/>
                  <a:gd name="T6" fmla="*/ 7 w 16"/>
                  <a:gd name="T7" fmla="*/ 15 h 15"/>
                  <a:gd name="T8" fmla="*/ 11 w 16"/>
                  <a:gd name="T9" fmla="*/ 13 h 15"/>
                  <a:gd name="T10" fmla="*/ 14 w 16"/>
                  <a:gd name="T11" fmla="*/ 11 h 15"/>
                  <a:gd name="T12" fmla="*/ 14 w 16"/>
                  <a:gd name="T13" fmla="*/ 2 h 15"/>
                  <a:gd name="T14" fmla="*/ 5 w 16"/>
                  <a:gd name="T15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15">
                    <a:moveTo>
                      <a:pt x="5" y="2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0" y="7"/>
                      <a:pt x="0" y="11"/>
                      <a:pt x="3" y="13"/>
                    </a:cubicBezTo>
                    <a:cubicBezTo>
                      <a:pt x="4" y="15"/>
                      <a:pt x="5" y="15"/>
                      <a:pt x="7" y="15"/>
                    </a:cubicBezTo>
                    <a:cubicBezTo>
                      <a:pt x="8" y="15"/>
                      <a:pt x="10" y="15"/>
                      <a:pt x="11" y="13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6" y="8"/>
                      <a:pt x="16" y="5"/>
                      <a:pt x="14" y="2"/>
                    </a:cubicBezTo>
                    <a:cubicBezTo>
                      <a:pt x="11" y="0"/>
                      <a:pt x="8" y="0"/>
                      <a:pt x="5" y="2"/>
                    </a:cubicBezTo>
                    <a:close/>
                  </a:path>
                </a:pathLst>
              </a:custGeom>
              <a:solidFill>
                <a:srgbClr val="00A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5" name="Freeform 16">
                <a:extLst>
                  <a:ext uri="{FF2B5EF4-FFF2-40B4-BE49-F238E27FC236}">
                    <a16:creationId xmlns:a16="http://schemas.microsoft.com/office/drawing/2014/main" id="{C71DD6DB-FB68-4787-84C6-BA47617E9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1886"/>
                <a:ext cx="95" cy="95"/>
              </a:xfrm>
              <a:custGeom>
                <a:avLst/>
                <a:gdLst>
                  <a:gd name="T0" fmla="*/ 29 w 40"/>
                  <a:gd name="T1" fmla="*/ 2 h 40"/>
                  <a:gd name="T2" fmla="*/ 2 w 40"/>
                  <a:gd name="T3" fmla="*/ 29 h 40"/>
                  <a:gd name="T4" fmla="*/ 2 w 40"/>
                  <a:gd name="T5" fmla="*/ 38 h 40"/>
                  <a:gd name="T6" fmla="*/ 6 w 40"/>
                  <a:gd name="T7" fmla="*/ 40 h 40"/>
                  <a:gd name="T8" fmla="*/ 11 w 40"/>
                  <a:gd name="T9" fmla="*/ 38 h 40"/>
                  <a:gd name="T10" fmla="*/ 38 w 40"/>
                  <a:gd name="T11" fmla="*/ 11 h 40"/>
                  <a:gd name="T12" fmla="*/ 38 w 40"/>
                  <a:gd name="T13" fmla="*/ 2 h 40"/>
                  <a:gd name="T14" fmla="*/ 29 w 40"/>
                  <a:gd name="T15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40">
                    <a:moveTo>
                      <a:pt x="29" y="2"/>
                    </a:moveTo>
                    <a:cubicBezTo>
                      <a:pt x="2" y="29"/>
                      <a:pt x="2" y="29"/>
                      <a:pt x="2" y="29"/>
                    </a:cubicBezTo>
                    <a:cubicBezTo>
                      <a:pt x="0" y="32"/>
                      <a:pt x="0" y="35"/>
                      <a:pt x="2" y="38"/>
                    </a:cubicBezTo>
                    <a:cubicBezTo>
                      <a:pt x="3" y="39"/>
                      <a:pt x="5" y="40"/>
                      <a:pt x="6" y="40"/>
                    </a:cubicBezTo>
                    <a:cubicBezTo>
                      <a:pt x="8" y="40"/>
                      <a:pt x="10" y="39"/>
                      <a:pt x="11" y="38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40" y="9"/>
                      <a:pt x="40" y="5"/>
                      <a:pt x="38" y="2"/>
                    </a:cubicBezTo>
                    <a:cubicBezTo>
                      <a:pt x="35" y="0"/>
                      <a:pt x="31" y="0"/>
                      <a:pt x="29" y="2"/>
                    </a:cubicBezTo>
                    <a:close/>
                  </a:path>
                </a:pathLst>
              </a:custGeom>
              <a:solidFill>
                <a:srgbClr val="00A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6" name="Freeform 17">
                <a:extLst>
                  <a:ext uri="{FF2B5EF4-FFF2-40B4-BE49-F238E27FC236}">
                    <a16:creationId xmlns:a16="http://schemas.microsoft.com/office/drawing/2014/main" id="{D015BAD0-5A4C-439E-9175-418456C23A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08" y="1402"/>
                <a:ext cx="866" cy="1516"/>
              </a:xfrm>
              <a:custGeom>
                <a:avLst/>
                <a:gdLst>
                  <a:gd name="T0" fmla="*/ 350 w 364"/>
                  <a:gd name="T1" fmla="*/ 569 h 639"/>
                  <a:gd name="T2" fmla="*/ 332 w 364"/>
                  <a:gd name="T3" fmla="*/ 569 h 639"/>
                  <a:gd name="T4" fmla="*/ 332 w 364"/>
                  <a:gd name="T5" fmla="*/ 16 h 639"/>
                  <a:gd name="T6" fmla="*/ 315 w 364"/>
                  <a:gd name="T7" fmla="*/ 0 h 639"/>
                  <a:gd name="T8" fmla="*/ 49 w 364"/>
                  <a:gd name="T9" fmla="*/ 0 h 639"/>
                  <a:gd name="T10" fmla="*/ 32 w 364"/>
                  <a:gd name="T11" fmla="*/ 16 h 639"/>
                  <a:gd name="T12" fmla="*/ 32 w 364"/>
                  <a:gd name="T13" fmla="*/ 569 h 639"/>
                  <a:gd name="T14" fmla="*/ 14 w 364"/>
                  <a:gd name="T15" fmla="*/ 569 h 639"/>
                  <a:gd name="T16" fmla="*/ 0 w 364"/>
                  <a:gd name="T17" fmla="*/ 639 h 639"/>
                  <a:gd name="T18" fmla="*/ 364 w 364"/>
                  <a:gd name="T19" fmla="*/ 639 h 639"/>
                  <a:gd name="T20" fmla="*/ 350 w 364"/>
                  <a:gd name="T21" fmla="*/ 569 h 639"/>
                  <a:gd name="T22" fmla="*/ 48 w 364"/>
                  <a:gd name="T23" fmla="*/ 16 h 639"/>
                  <a:gd name="T24" fmla="*/ 49 w 364"/>
                  <a:gd name="T25" fmla="*/ 16 h 639"/>
                  <a:gd name="T26" fmla="*/ 315 w 364"/>
                  <a:gd name="T27" fmla="*/ 16 h 639"/>
                  <a:gd name="T28" fmla="*/ 316 w 364"/>
                  <a:gd name="T29" fmla="*/ 16 h 639"/>
                  <a:gd name="T30" fmla="*/ 316 w 364"/>
                  <a:gd name="T31" fmla="*/ 569 h 639"/>
                  <a:gd name="T32" fmla="*/ 48 w 364"/>
                  <a:gd name="T33" fmla="*/ 569 h 639"/>
                  <a:gd name="T34" fmla="*/ 48 w 364"/>
                  <a:gd name="T35" fmla="*/ 16 h 639"/>
                  <a:gd name="T36" fmla="*/ 19 w 364"/>
                  <a:gd name="T37" fmla="*/ 623 h 639"/>
                  <a:gd name="T38" fmla="*/ 27 w 364"/>
                  <a:gd name="T39" fmla="*/ 585 h 639"/>
                  <a:gd name="T40" fmla="*/ 32 w 364"/>
                  <a:gd name="T41" fmla="*/ 585 h 639"/>
                  <a:gd name="T42" fmla="*/ 332 w 364"/>
                  <a:gd name="T43" fmla="*/ 585 h 639"/>
                  <a:gd name="T44" fmla="*/ 337 w 364"/>
                  <a:gd name="T45" fmla="*/ 585 h 639"/>
                  <a:gd name="T46" fmla="*/ 345 w 364"/>
                  <a:gd name="T47" fmla="*/ 623 h 639"/>
                  <a:gd name="T48" fmla="*/ 19 w 364"/>
                  <a:gd name="T49" fmla="*/ 623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64" h="639">
                    <a:moveTo>
                      <a:pt x="350" y="569"/>
                    </a:moveTo>
                    <a:cubicBezTo>
                      <a:pt x="332" y="569"/>
                      <a:pt x="332" y="569"/>
                      <a:pt x="332" y="569"/>
                    </a:cubicBezTo>
                    <a:cubicBezTo>
                      <a:pt x="332" y="16"/>
                      <a:pt x="332" y="16"/>
                      <a:pt x="332" y="16"/>
                    </a:cubicBezTo>
                    <a:cubicBezTo>
                      <a:pt x="332" y="7"/>
                      <a:pt x="324" y="0"/>
                      <a:pt x="315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0" y="0"/>
                      <a:pt x="32" y="7"/>
                      <a:pt x="32" y="16"/>
                    </a:cubicBezTo>
                    <a:cubicBezTo>
                      <a:pt x="32" y="569"/>
                      <a:pt x="32" y="569"/>
                      <a:pt x="32" y="569"/>
                    </a:cubicBezTo>
                    <a:cubicBezTo>
                      <a:pt x="14" y="569"/>
                      <a:pt x="14" y="569"/>
                      <a:pt x="14" y="569"/>
                    </a:cubicBezTo>
                    <a:cubicBezTo>
                      <a:pt x="0" y="639"/>
                      <a:pt x="0" y="639"/>
                      <a:pt x="0" y="639"/>
                    </a:cubicBezTo>
                    <a:cubicBezTo>
                      <a:pt x="364" y="639"/>
                      <a:pt x="364" y="639"/>
                      <a:pt x="364" y="639"/>
                    </a:cubicBezTo>
                    <a:lnTo>
                      <a:pt x="350" y="569"/>
                    </a:lnTo>
                    <a:close/>
                    <a:moveTo>
                      <a:pt x="48" y="16"/>
                    </a:moveTo>
                    <a:cubicBezTo>
                      <a:pt x="48" y="16"/>
                      <a:pt x="49" y="16"/>
                      <a:pt x="49" y="16"/>
                    </a:cubicBezTo>
                    <a:cubicBezTo>
                      <a:pt x="315" y="16"/>
                      <a:pt x="315" y="16"/>
                      <a:pt x="315" y="16"/>
                    </a:cubicBezTo>
                    <a:cubicBezTo>
                      <a:pt x="315" y="16"/>
                      <a:pt x="316" y="16"/>
                      <a:pt x="316" y="16"/>
                    </a:cubicBezTo>
                    <a:cubicBezTo>
                      <a:pt x="316" y="569"/>
                      <a:pt x="316" y="569"/>
                      <a:pt x="316" y="569"/>
                    </a:cubicBezTo>
                    <a:cubicBezTo>
                      <a:pt x="48" y="569"/>
                      <a:pt x="48" y="569"/>
                      <a:pt x="48" y="569"/>
                    </a:cubicBezTo>
                    <a:lnTo>
                      <a:pt x="48" y="16"/>
                    </a:lnTo>
                    <a:close/>
                    <a:moveTo>
                      <a:pt x="19" y="623"/>
                    </a:moveTo>
                    <a:cubicBezTo>
                      <a:pt x="27" y="585"/>
                      <a:pt x="27" y="585"/>
                      <a:pt x="27" y="585"/>
                    </a:cubicBezTo>
                    <a:cubicBezTo>
                      <a:pt x="32" y="585"/>
                      <a:pt x="32" y="585"/>
                      <a:pt x="32" y="585"/>
                    </a:cubicBezTo>
                    <a:cubicBezTo>
                      <a:pt x="332" y="585"/>
                      <a:pt x="332" y="585"/>
                      <a:pt x="332" y="585"/>
                    </a:cubicBezTo>
                    <a:cubicBezTo>
                      <a:pt x="337" y="585"/>
                      <a:pt x="337" y="585"/>
                      <a:pt x="337" y="585"/>
                    </a:cubicBezTo>
                    <a:cubicBezTo>
                      <a:pt x="345" y="623"/>
                      <a:pt x="345" y="623"/>
                      <a:pt x="345" y="623"/>
                    </a:cubicBezTo>
                    <a:lnTo>
                      <a:pt x="19" y="623"/>
                    </a:lnTo>
                    <a:close/>
                  </a:path>
                </a:pathLst>
              </a:custGeom>
              <a:solidFill>
                <a:srgbClr val="00A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  <p:sp>
        <p:nvSpPr>
          <p:cNvPr id="64" name="Прямоугольник 7">
            <a:extLst>
              <a:ext uri="{FF2B5EF4-FFF2-40B4-BE49-F238E27FC236}">
                <a16:creationId xmlns:a16="http://schemas.microsoft.com/office/drawing/2014/main" id="{B58F150A-CE05-4821-B4B8-73764DE411F2}"/>
              </a:ext>
            </a:extLst>
          </p:cNvPr>
          <p:cNvSpPr/>
          <p:nvPr/>
        </p:nvSpPr>
        <p:spPr>
          <a:xfrm>
            <a:off x="7523593" y="3506757"/>
            <a:ext cx="3772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latin typeface="Segoe UI" panose="020B0502040204020203" pitchFamily="34" charset="0"/>
                <a:cs typeface="Segoe UI" panose="020B0502040204020203" pitchFamily="34" charset="0"/>
              </a:rPr>
              <a:t>АКСЕССУАРЫ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A04C801A-B7AB-4D0D-ACD9-AD410EA5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348" y="3506757"/>
            <a:ext cx="612101" cy="584775"/>
          </a:xfrm>
          <a:prstGeom prst="rect">
            <a:avLst/>
          </a:prstGeom>
        </p:spPr>
      </p:pic>
      <p:sp>
        <p:nvSpPr>
          <p:cNvPr id="66" name="Freeform 39">
            <a:extLst>
              <a:ext uri="{FF2B5EF4-FFF2-40B4-BE49-F238E27FC236}">
                <a16:creationId xmlns:a16="http://schemas.microsoft.com/office/drawing/2014/main" id="{D4579F00-9DF2-4310-A6A7-7BDC8E51DA82}"/>
              </a:ext>
            </a:extLst>
          </p:cNvPr>
          <p:cNvSpPr>
            <a:spLocks noEditPoints="1"/>
          </p:cNvSpPr>
          <p:nvPr/>
        </p:nvSpPr>
        <p:spPr bwMode="auto">
          <a:xfrm>
            <a:off x="6870104" y="4724987"/>
            <a:ext cx="376587" cy="561367"/>
          </a:xfrm>
          <a:custGeom>
            <a:avLst/>
            <a:gdLst>
              <a:gd name="T0" fmla="*/ 131 w 142"/>
              <a:gd name="T1" fmla="*/ 0 h 183"/>
              <a:gd name="T2" fmla="*/ 11 w 142"/>
              <a:gd name="T3" fmla="*/ 0 h 183"/>
              <a:gd name="T4" fmla="*/ 0 w 142"/>
              <a:gd name="T5" fmla="*/ 12 h 183"/>
              <a:gd name="T6" fmla="*/ 0 w 142"/>
              <a:gd name="T7" fmla="*/ 172 h 183"/>
              <a:gd name="T8" fmla="*/ 11 w 142"/>
              <a:gd name="T9" fmla="*/ 183 h 183"/>
              <a:gd name="T10" fmla="*/ 131 w 142"/>
              <a:gd name="T11" fmla="*/ 183 h 183"/>
              <a:gd name="T12" fmla="*/ 142 w 142"/>
              <a:gd name="T13" fmla="*/ 172 h 183"/>
              <a:gd name="T14" fmla="*/ 142 w 142"/>
              <a:gd name="T15" fmla="*/ 12 h 183"/>
              <a:gd name="T16" fmla="*/ 131 w 142"/>
              <a:gd name="T17" fmla="*/ 0 h 183"/>
              <a:gd name="T18" fmla="*/ 57 w 142"/>
              <a:gd name="T19" fmla="*/ 6 h 183"/>
              <a:gd name="T20" fmla="*/ 84 w 142"/>
              <a:gd name="T21" fmla="*/ 6 h 183"/>
              <a:gd name="T22" fmla="*/ 86 w 142"/>
              <a:gd name="T23" fmla="*/ 7 h 183"/>
              <a:gd name="T24" fmla="*/ 84 w 142"/>
              <a:gd name="T25" fmla="*/ 8 h 183"/>
              <a:gd name="T26" fmla="*/ 57 w 142"/>
              <a:gd name="T27" fmla="*/ 8 h 183"/>
              <a:gd name="T28" fmla="*/ 56 w 142"/>
              <a:gd name="T29" fmla="*/ 7 h 183"/>
              <a:gd name="T30" fmla="*/ 57 w 142"/>
              <a:gd name="T31" fmla="*/ 6 h 183"/>
              <a:gd name="T32" fmla="*/ 130 w 142"/>
              <a:gd name="T33" fmla="*/ 170 h 183"/>
              <a:gd name="T34" fmla="*/ 12 w 142"/>
              <a:gd name="T35" fmla="*/ 170 h 183"/>
              <a:gd name="T36" fmla="*/ 12 w 142"/>
              <a:gd name="T37" fmla="*/ 11 h 183"/>
              <a:gd name="T38" fmla="*/ 130 w 142"/>
              <a:gd name="T39" fmla="*/ 11 h 183"/>
              <a:gd name="T40" fmla="*/ 130 w 142"/>
              <a:gd name="T41" fmla="*/ 17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2" h="183">
                <a:moveTo>
                  <a:pt x="131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6"/>
                  <a:pt x="0" y="12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78"/>
                  <a:pt x="5" y="183"/>
                  <a:pt x="11" y="183"/>
                </a:cubicBezTo>
                <a:cubicBezTo>
                  <a:pt x="131" y="183"/>
                  <a:pt x="131" y="183"/>
                  <a:pt x="131" y="183"/>
                </a:cubicBezTo>
                <a:cubicBezTo>
                  <a:pt x="137" y="183"/>
                  <a:pt x="142" y="178"/>
                  <a:pt x="142" y="172"/>
                </a:cubicBezTo>
                <a:cubicBezTo>
                  <a:pt x="142" y="12"/>
                  <a:pt x="142" y="12"/>
                  <a:pt x="142" y="12"/>
                </a:cubicBezTo>
                <a:cubicBezTo>
                  <a:pt x="142" y="6"/>
                  <a:pt x="137" y="0"/>
                  <a:pt x="131" y="0"/>
                </a:cubicBezTo>
                <a:close/>
                <a:moveTo>
                  <a:pt x="57" y="6"/>
                </a:moveTo>
                <a:cubicBezTo>
                  <a:pt x="84" y="6"/>
                  <a:pt x="84" y="6"/>
                  <a:pt x="84" y="6"/>
                </a:cubicBezTo>
                <a:cubicBezTo>
                  <a:pt x="85" y="6"/>
                  <a:pt x="86" y="6"/>
                  <a:pt x="86" y="7"/>
                </a:cubicBezTo>
                <a:cubicBezTo>
                  <a:pt x="86" y="7"/>
                  <a:pt x="85" y="8"/>
                  <a:pt x="84" y="8"/>
                </a:cubicBezTo>
                <a:cubicBezTo>
                  <a:pt x="57" y="8"/>
                  <a:pt x="57" y="8"/>
                  <a:pt x="57" y="8"/>
                </a:cubicBezTo>
                <a:cubicBezTo>
                  <a:pt x="57" y="8"/>
                  <a:pt x="56" y="7"/>
                  <a:pt x="56" y="7"/>
                </a:cubicBezTo>
                <a:cubicBezTo>
                  <a:pt x="56" y="6"/>
                  <a:pt x="57" y="6"/>
                  <a:pt x="57" y="6"/>
                </a:cubicBezTo>
                <a:close/>
                <a:moveTo>
                  <a:pt x="130" y="170"/>
                </a:moveTo>
                <a:cubicBezTo>
                  <a:pt x="12" y="170"/>
                  <a:pt x="12" y="170"/>
                  <a:pt x="12" y="170"/>
                </a:cubicBezTo>
                <a:cubicBezTo>
                  <a:pt x="12" y="11"/>
                  <a:pt x="12" y="11"/>
                  <a:pt x="12" y="11"/>
                </a:cubicBezTo>
                <a:cubicBezTo>
                  <a:pt x="130" y="11"/>
                  <a:pt x="130" y="11"/>
                  <a:pt x="130" y="11"/>
                </a:cubicBezTo>
                <a:lnTo>
                  <a:pt x="130" y="170"/>
                </a:lnTo>
                <a:close/>
              </a:path>
            </a:pathLst>
          </a:custGeom>
          <a:solidFill>
            <a:srgbClr val="00A7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7" name="Прямоугольник 7">
            <a:extLst>
              <a:ext uri="{FF2B5EF4-FFF2-40B4-BE49-F238E27FC236}">
                <a16:creationId xmlns:a16="http://schemas.microsoft.com/office/drawing/2014/main" id="{49F79C49-E52C-4C1E-9844-6A8F1A47893D}"/>
              </a:ext>
            </a:extLst>
          </p:cNvPr>
          <p:cNvSpPr/>
          <p:nvPr/>
        </p:nvSpPr>
        <p:spPr>
          <a:xfrm>
            <a:off x="7523593" y="4758308"/>
            <a:ext cx="395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latin typeface="Segoe UI" panose="020B0502040204020203" pitchFamily="34" charset="0"/>
                <a:cs typeface="Segoe UI" panose="020B0502040204020203" pitchFamily="34" charset="0"/>
              </a:rPr>
              <a:t>ПЛАНШЕТЫ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WINDOWS &amp; ANDROID</a:t>
            </a:r>
          </a:p>
        </p:txBody>
      </p:sp>
    </p:spTree>
    <p:extLst>
      <p:ext uri="{BB962C8B-B14F-4D97-AF65-F5344CB8AC3E}">
        <p14:creationId xmlns:p14="http://schemas.microsoft.com/office/powerpoint/2010/main" val="138275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27">
            <a:extLst>
              <a:ext uri="{FF2B5EF4-FFF2-40B4-BE49-F238E27FC236}">
                <a16:creationId xmlns:a16="http://schemas.microsoft.com/office/drawing/2014/main" id="{D2905B00-2399-49C0-AF5C-565AC8E00B3B}"/>
              </a:ext>
            </a:extLst>
          </p:cNvPr>
          <p:cNvSpPr/>
          <p:nvPr/>
        </p:nvSpPr>
        <p:spPr>
          <a:xfrm>
            <a:off x="1019081" y="3773110"/>
            <a:ext cx="4597948" cy="61555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 </a:t>
            </a:r>
            <a:r>
              <a:rPr lang="ru-RU" sz="20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серии интерактивных панелей</a:t>
            </a:r>
            <a:r>
              <a:rPr lang="en-US" sz="2000" b="1" dirty="0">
                <a:solidFill>
                  <a:srgbClr val="00A7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algn="ctr"/>
            <a:endParaRPr lang="en-US" sz="1400" b="1" dirty="0">
              <a:solidFill>
                <a:srgbClr val="5B9BD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Прямоугольник 4">
            <a:extLst>
              <a:ext uri="{FF2B5EF4-FFF2-40B4-BE49-F238E27FC236}">
                <a16:creationId xmlns:a16="http://schemas.microsoft.com/office/drawing/2014/main" id="{DF66966F-0B64-4532-9BA5-2086752AD0FC}"/>
              </a:ext>
            </a:extLst>
          </p:cNvPr>
          <p:cNvSpPr/>
          <p:nvPr/>
        </p:nvSpPr>
        <p:spPr>
          <a:xfrm>
            <a:off x="919940" y="1823007"/>
            <a:ext cx="78020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>
                <a:latin typeface="Segoe UI" panose="020B0502040204020203" pitchFamily="34" charset="0"/>
                <a:cs typeface="Segoe UI" panose="020B0502040204020203" pitchFamily="34" charset="0"/>
              </a:rPr>
              <a:t>Интерактивные панели специально созданы для улучшения процессов в бизнесе, образовании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>
                <a:latin typeface="Segoe UI" panose="020B0502040204020203" pitchFamily="34" charset="0"/>
                <a:cs typeface="Segoe UI" panose="020B0502040204020203" pitchFamily="34" charset="0"/>
              </a:rPr>
              <a:t>и других вертикальных рынках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8" name="Заголовок 6"/>
          <p:cNvSpPr txBox="1">
            <a:spLocks/>
          </p:cNvSpPr>
          <p:nvPr/>
        </p:nvSpPr>
        <p:spPr>
          <a:xfrm>
            <a:off x="919940" y="553949"/>
            <a:ext cx="8344640" cy="963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E4F9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en-US"/>
              <a:t>Prestigio Solutions™ </a:t>
            </a:r>
          </a:p>
          <a:p>
            <a:r>
              <a:rPr lang="ru-RU" err="1"/>
              <a:t>Мультиборды</a:t>
            </a:r>
            <a:r>
              <a:rPr lang="ru-RU"/>
              <a:t> (Интерактивные панели)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197729-C825-4AE9-86D8-8AA63899FC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" b="-2"/>
          <a:stretch/>
        </p:blipFill>
        <p:spPr>
          <a:xfrm>
            <a:off x="5812719" y="2775044"/>
            <a:ext cx="6191712" cy="39230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4BD0245-FE84-47D7-82A9-3DAA7F0DFA2F}"/>
              </a:ext>
            </a:extLst>
          </p:cNvPr>
          <p:cNvSpPr/>
          <p:nvPr/>
        </p:nvSpPr>
        <p:spPr>
          <a:xfrm>
            <a:off x="1019081" y="4388663"/>
            <a:ext cx="4793638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Blip>
                <a:blip r:embed="rId4"/>
              </a:buBlip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Prime </a:t>
            </a:r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серия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с интегрированным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Windows PC)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Bef>
                <a:spcPts val="600"/>
              </a:spcBef>
              <a:buBlip>
                <a:blip r:embed="rId4"/>
              </a:buBlip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Light </a:t>
            </a:r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серия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с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PC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на базе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Android)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39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35DD42B-689E-497F-A01F-598BEC6CEC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08" y="4051734"/>
            <a:ext cx="2361734" cy="132847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D410698-4940-4F84-9D09-3044F2DE54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20" y="4057367"/>
            <a:ext cx="2320380" cy="1305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4F1F83-C16F-4D49-97E8-76044A027829}"/>
              </a:ext>
            </a:extLst>
          </p:cNvPr>
          <p:cNvSpPr txBox="1"/>
          <p:nvPr/>
        </p:nvSpPr>
        <p:spPr>
          <a:xfrm>
            <a:off x="826264" y="1827714"/>
            <a:ext cx="7789348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Системы видеоконференций от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Prestigio Solutions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специально разработаны для оснащения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переговорных комнат любого размера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731BDA-DE1E-4535-9F74-78B548BEA731}"/>
              </a:ext>
            </a:extLst>
          </p:cNvPr>
          <p:cNvSpPr txBox="1"/>
          <p:nvPr/>
        </p:nvSpPr>
        <p:spPr>
          <a:xfrm>
            <a:off x="3751511" y="3088474"/>
            <a:ext cx="234448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Малые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переговорные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комнаты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8DBF7-82CB-44CC-8DB8-C847646FD630}"/>
              </a:ext>
            </a:extLst>
          </p:cNvPr>
          <p:cNvSpPr txBox="1"/>
          <p:nvPr/>
        </p:nvSpPr>
        <p:spPr>
          <a:xfrm>
            <a:off x="6441392" y="3088474"/>
            <a:ext cx="234448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Средние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переговорные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комнаты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3555DB-6363-45E4-84F0-C4FEB9FBA1B9}"/>
              </a:ext>
            </a:extLst>
          </p:cNvPr>
          <p:cNvSpPr txBox="1"/>
          <p:nvPr/>
        </p:nvSpPr>
        <p:spPr>
          <a:xfrm>
            <a:off x="9205412" y="3088474"/>
            <a:ext cx="234448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Большие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>
                <a:solidFill>
                  <a:schemeClr val="accent2">
                    <a:lumMod val="75000"/>
                  </a:schemeClr>
                </a:solidFill>
              </a:rPr>
              <a:t>переговорные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</a:rPr>
              <a:t> </a:t>
            </a:r>
            <a:endParaRPr lang="ru-RU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комнаты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D0770D-7EAF-4DB6-A807-33891CD3946C}"/>
              </a:ext>
            </a:extLst>
          </p:cNvPr>
          <p:cNvSpPr txBox="1"/>
          <p:nvPr/>
        </p:nvSpPr>
        <p:spPr>
          <a:xfrm>
            <a:off x="857294" y="3136572"/>
            <a:ext cx="2846364" cy="8771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just">
              <a:defRPr>
                <a:solidFill>
                  <a:srgbClr val="31363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00" b="1" dirty="0">
                <a:solidFill>
                  <a:schemeClr val="accent2">
                    <a:lumMod val="75000"/>
                  </a:schemeClr>
                </a:solidFill>
              </a:rPr>
              <a:t>Персональные места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endParaRPr kumimoji="0" lang="ru-RU" sz="17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700" b="1" dirty="0">
                <a:solidFill>
                  <a:schemeClr val="accent2">
                    <a:lumMod val="75000"/>
                  </a:schemeClr>
                </a:solidFill>
              </a:rPr>
              <a:t>комнаты для совещаний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9612F07-A58B-4DA4-9388-C23BC274CF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6" y="4087743"/>
            <a:ext cx="2308195" cy="129836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B8068B3-03BD-4587-9C8D-8FF8728B5D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07" y="5054861"/>
            <a:ext cx="1701865" cy="957299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6C2FC769-C8EF-45EC-A44B-AB8A00EF65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997" y="5117983"/>
            <a:ext cx="1589649" cy="894177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A939B56-F5D9-47BF-B29D-7C4BEC082E07}"/>
              </a:ext>
            </a:extLst>
          </p:cNvPr>
          <p:cNvSpPr txBox="1">
            <a:spLocks/>
          </p:cNvSpPr>
          <p:nvPr/>
        </p:nvSpPr>
        <p:spPr>
          <a:xfrm>
            <a:off x="826264" y="592214"/>
            <a:ext cx="9291788" cy="879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E4F9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en-US"/>
              <a:t>Prestigio Solutions™ </a:t>
            </a:r>
          </a:p>
          <a:p>
            <a:r>
              <a:rPr lang="ru-RU" altLang="zh-CN"/>
              <a:t>Системы видеоконференцсвязи (ВКС)</a:t>
            </a:r>
            <a:endParaRPr lang="zh-CN" altLang="en-US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FC63817-DC28-43A2-BC8B-D7EE7FA46E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392" y="4051735"/>
            <a:ext cx="2361734" cy="132847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D69650E-7AF8-4E75-B0EB-25271AA53F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521" y="5064592"/>
            <a:ext cx="1701864" cy="9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2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6"/>
          <p:cNvSpPr txBox="1">
            <a:spLocks/>
          </p:cNvSpPr>
          <p:nvPr/>
        </p:nvSpPr>
        <p:spPr>
          <a:xfrm>
            <a:off x="952873" y="569255"/>
            <a:ext cx="8529405" cy="854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E4F9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en-US"/>
              <a:t>Prestigio Solutions™ </a:t>
            </a:r>
          </a:p>
          <a:p>
            <a:r>
              <a:rPr lang="ru-RU"/>
              <a:t>Программные решения</a:t>
            </a:r>
          </a:p>
        </p:txBody>
      </p:sp>
      <p:sp>
        <p:nvSpPr>
          <p:cNvPr id="6" name="Заголовок 3"/>
          <p:cNvSpPr txBox="1">
            <a:spLocks/>
          </p:cNvSpPr>
          <p:nvPr/>
        </p:nvSpPr>
        <p:spPr>
          <a:xfrm>
            <a:off x="952873" y="1521777"/>
            <a:ext cx="8059152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spcBef>
                <a:spcPct val="0"/>
              </a:spcBef>
              <a:buNone/>
              <a:defRPr sz="3600">
                <a:solidFill>
                  <a:srgbClr val="ACB0B4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r>
              <a:rPr lang="ru-RU" sz="1800" dirty="0">
                <a:solidFill>
                  <a:schemeClr val="tx1"/>
                </a:solidFill>
              </a:rPr>
              <a:t>Комплексное программное обеспечение для масштабирования бизнеса.</a:t>
            </a:r>
          </a:p>
        </p:txBody>
      </p:sp>
      <p:sp>
        <p:nvSpPr>
          <p:cNvPr id="7" name="Shape 436"/>
          <p:cNvSpPr txBox="1">
            <a:spLocks/>
          </p:cNvSpPr>
          <p:nvPr/>
        </p:nvSpPr>
        <p:spPr>
          <a:xfrm>
            <a:off x="952873" y="2178009"/>
            <a:ext cx="5342746" cy="394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ts val="2600"/>
              </a:lnSpc>
            </a:pPr>
            <a:r>
              <a:rPr lang="ru-RU" sz="1800">
                <a:solidFill>
                  <a:srgbClr val="00A7FF"/>
                </a:solidFill>
              </a:rPr>
              <a:t>Бизнес</a:t>
            </a:r>
            <a:r>
              <a:rPr lang="en-US" sz="1800">
                <a:solidFill>
                  <a:srgbClr val="00A7FF"/>
                </a:solidFill>
              </a:rPr>
              <a:t>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118C0E-139A-424F-9B1D-792B1C4EC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6" y="4004374"/>
            <a:ext cx="2910341" cy="2783783"/>
          </a:xfrm>
          <a:prstGeom prst="rect">
            <a:avLst/>
          </a:prstGeom>
        </p:spPr>
      </p:pic>
      <p:sp>
        <p:nvSpPr>
          <p:cNvPr id="15" name="Shape 436"/>
          <p:cNvSpPr txBox="1">
            <a:spLocks/>
          </p:cNvSpPr>
          <p:nvPr/>
        </p:nvSpPr>
        <p:spPr>
          <a:xfrm>
            <a:off x="6570299" y="2178009"/>
            <a:ext cx="5342746" cy="39466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ts val="2600"/>
              </a:lnSpc>
            </a:pPr>
            <a:r>
              <a:rPr lang="ru-RU" sz="1800">
                <a:solidFill>
                  <a:srgbClr val="00A7FF"/>
                </a:solidFill>
              </a:rPr>
              <a:t>Образование:</a:t>
            </a:r>
            <a:endParaRPr lang="en-US" sz="1800">
              <a:solidFill>
                <a:srgbClr val="00A7FF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1705AFF-EB01-4B65-9470-BE3CCC29B39A}"/>
              </a:ext>
            </a:extLst>
          </p:cNvPr>
          <p:cNvSpPr/>
          <p:nvPr/>
        </p:nvSpPr>
        <p:spPr>
          <a:xfrm>
            <a:off x="952873" y="2645706"/>
            <a:ext cx="514312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Blip>
                <a:blip r:embed="rId4"/>
              </a:buBlip>
            </a:pPr>
            <a:r>
              <a:rPr lang="ru-RU">
                <a:latin typeface="Segoe UI" panose="020B0502040204020203" pitchFamily="34" charset="0"/>
                <a:cs typeface="Segoe UI" panose="020B0502040204020203" pitchFamily="34" charset="0"/>
              </a:rPr>
              <a:t>Весь современный функционал для переговорной комнаты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Bef>
                <a:spcPts val="600"/>
              </a:spcBef>
              <a:buBlip>
                <a:blip r:embed="rId4"/>
              </a:buBlip>
            </a:pPr>
            <a:r>
              <a:rPr lang="ru-RU">
                <a:latin typeface="Segoe UI" panose="020B0502040204020203" pitchFamily="34" charset="0"/>
                <a:cs typeface="Segoe UI" panose="020B0502040204020203" pitchFamily="34" charset="0"/>
              </a:rPr>
              <a:t>Дупликация экрана и стриминг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Bef>
                <a:spcPts val="600"/>
              </a:spcBef>
              <a:buBlip>
                <a:blip r:embed="rId4"/>
              </a:buBlip>
            </a:pPr>
            <a:r>
              <a:rPr lang="ru-RU">
                <a:latin typeface="Segoe UI" panose="020B0502040204020203" pitchFamily="34" charset="0"/>
                <a:cs typeface="Segoe UI" panose="020B0502040204020203" pitchFamily="34" charset="0"/>
              </a:rPr>
              <a:t>Корпоративное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TV</a:t>
            </a:r>
          </a:p>
          <a:p>
            <a:pPr marL="342900" indent="-342900">
              <a:spcBef>
                <a:spcPts val="600"/>
              </a:spcBef>
              <a:buBlip>
                <a:blip r:embed="rId4"/>
              </a:buBlip>
            </a:pPr>
            <a:r>
              <a:rPr lang="ru-RU">
                <a:latin typeface="Segoe UI" panose="020B0502040204020203" pitchFamily="34" charset="0"/>
                <a:cs typeface="Segoe UI" panose="020B0502040204020203" pitchFamily="34" charset="0"/>
              </a:rPr>
              <a:t>Измеримый маркетинг и реклама в оффлайн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42900" indent="-342900">
              <a:spcBef>
                <a:spcPts val="600"/>
              </a:spcBef>
              <a:buBlip>
                <a:blip r:embed="rId4"/>
              </a:buBlip>
            </a:pPr>
            <a:r>
              <a:rPr lang="ru-RU">
                <a:latin typeface="Segoe UI" panose="020B0502040204020203" pitchFamily="34" charset="0"/>
                <a:cs typeface="Segoe UI" panose="020B0502040204020203" pitchFamily="34" charset="0"/>
              </a:rPr>
              <a:t>Маркировка и отслеживание товаров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C3F53C7-B3D4-42DB-92F7-491D13E50DE9}"/>
              </a:ext>
            </a:extLst>
          </p:cNvPr>
          <p:cNvSpPr/>
          <p:nvPr/>
        </p:nvSpPr>
        <p:spPr>
          <a:xfrm>
            <a:off x="6295619" y="2650157"/>
            <a:ext cx="514312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Blip>
                <a:blip r:embed="rId4"/>
              </a:buBlip>
            </a:pPr>
            <a:r>
              <a:rPr lang="ru-RU">
                <a:latin typeface="Segoe UI" panose="020B0502040204020203" pitchFamily="34" charset="0"/>
                <a:cs typeface="Segoe UI" panose="020B0502040204020203" pitchFamily="34" charset="0"/>
              </a:rPr>
              <a:t>Взаимодействие в учебном классе </a:t>
            </a:r>
          </a:p>
          <a:p>
            <a:pPr marL="342900" indent="-342900">
              <a:spcBef>
                <a:spcPts val="600"/>
              </a:spcBef>
              <a:buBlip>
                <a:blip r:embed="rId4"/>
              </a:buBlip>
            </a:pPr>
            <a:r>
              <a:rPr lang="ru-RU">
                <a:latin typeface="Segoe UI" panose="020B0502040204020203" pitchFamily="34" charset="0"/>
                <a:cs typeface="Segoe UI" panose="020B0502040204020203" pitchFamily="34" charset="0"/>
              </a:rPr>
              <a:t>Демонстрация экранов в реальном времени</a:t>
            </a:r>
          </a:p>
          <a:p>
            <a:pPr marL="342900" indent="-342900">
              <a:spcBef>
                <a:spcPts val="600"/>
              </a:spcBef>
              <a:buBlip>
                <a:blip r:embed="rId4"/>
              </a:buBlip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3D </a:t>
            </a:r>
            <a:r>
              <a:rPr lang="ru-RU">
                <a:latin typeface="Segoe UI" panose="020B0502040204020203" pitchFamily="34" charset="0"/>
                <a:cs typeface="Segoe UI" panose="020B0502040204020203" pitchFamily="34" charset="0"/>
              </a:rPr>
              <a:t>обучение и предметы для школ и ВУЗов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10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BBB55E44-DCB4-4AA7-8059-8B83243EDB0C}"/>
              </a:ext>
            </a:extLst>
          </p:cNvPr>
          <p:cNvSpPr txBox="1">
            <a:spLocks/>
          </p:cNvSpPr>
          <p:nvPr/>
        </p:nvSpPr>
        <p:spPr>
          <a:xfrm>
            <a:off x="944098" y="484975"/>
            <a:ext cx="10367926" cy="892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E4F9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en-US"/>
              <a:t>Prestigio Solutions™ </a:t>
            </a:r>
          </a:p>
          <a:p>
            <a:r>
              <a:rPr lang="en-US" err="1"/>
              <a:t>Коммерческие</a:t>
            </a:r>
            <a:r>
              <a:rPr lang="en-US"/>
              <a:t> </a:t>
            </a:r>
            <a:r>
              <a:rPr lang="en-US" err="1"/>
              <a:t>дисплеи</a:t>
            </a:r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DF1EF9-AFC3-4784-87F8-09899D9E1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98" y="2744921"/>
            <a:ext cx="3680704" cy="2501206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1A35614-295B-4052-850D-15132B654497}"/>
              </a:ext>
            </a:extLst>
          </p:cNvPr>
          <p:cNvSpPr/>
          <p:nvPr/>
        </p:nvSpPr>
        <p:spPr>
          <a:xfrm>
            <a:off x="1073751" y="5062549"/>
            <a:ext cx="342139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b="1" dirty="0">
                <a:solidFill>
                  <a:srgbClr val="00A7FF"/>
                </a:solidFill>
                <a:latin typeface="Segoe UI"/>
                <a:cs typeface="Segoe UI"/>
              </a:rPr>
              <a:t>LCD </a:t>
            </a:r>
            <a:r>
              <a:rPr lang="en-GB" b="1" dirty="0" err="1">
                <a:solidFill>
                  <a:srgbClr val="00A7FF"/>
                </a:solidFill>
                <a:latin typeface="Segoe UI"/>
                <a:cs typeface="Segoe UI"/>
              </a:rPr>
              <a:t>дисплеи</a:t>
            </a:r>
            <a:r>
              <a:rPr lang="en-GB" b="1" dirty="0">
                <a:solidFill>
                  <a:srgbClr val="00A7FF"/>
                </a:solidFill>
                <a:latin typeface="Segoe UI"/>
                <a:cs typeface="Segoe UI"/>
              </a:rPr>
              <a:t> </a:t>
            </a:r>
            <a:r>
              <a:rPr lang="en-GB" b="1" dirty="0" err="1">
                <a:solidFill>
                  <a:srgbClr val="00A7FF"/>
                </a:solidFill>
                <a:latin typeface="Segoe UI"/>
                <a:cs typeface="Segoe UI"/>
              </a:rPr>
              <a:t>для</a:t>
            </a:r>
            <a:r>
              <a:rPr lang="en-GB" b="1" dirty="0">
                <a:solidFill>
                  <a:srgbClr val="00A7FF"/>
                </a:solidFill>
                <a:latin typeface="Segoe UI"/>
                <a:cs typeface="Segoe UI"/>
              </a:rPr>
              <a:t> </a:t>
            </a:r>
            <a:r>
              <a:rPr lang="en-GB" b="1" dirty="0" err="1">
                <a:solidFill>
                  <a:srgbClr val="00A7FF"/>
                </a:solidFill>
                <a:latin typeface="Segoe UI"/>
                <a:cs typeface="Segoe UI"/>
              </a:rPr>
              <a:t>видеостен</a:t>
            </a:r>
            <a:r>
              <a:rPr lang="en-GB" b="1" dirty="0">
                <a:solidFill>
                  <a:srgbClr val="00A7FF"/>
                </a:solidFill>
                <a:latin typeface="Segoe UI"/>
                <a:cs typeface="Segoe UI"/>
              </a:rPr>
              <a:t> </a:t>
            </a:r>
            <a:endParaRPr lang="ru-RU" b="1" dirty="0">
              <a:solidFill>
                <a:srgbClr val="00A7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9B16257-134F-45EC-A50F-2A8F9090C171}"/>
              </a:ext>
            </a:extLst>
          </p:cNvPr>
          <p:cNvSpPr/>
          <p:nvPr/>
        </p:nvSpPr>
        <p:spPr>
          <a:xfrm>
            <a:off x="5298215" y="6187611"/>
            <a:ext cx="2925306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b="1">
                <a:solidFill>
                  <a:srgbClr val="00A7FF"/>
                </a:solidFill>
                <a:latin typeface="Segoe UI"/>
                <a:cs typeface="Segoe UI"/>
              </a:rPr>
              <a:t>LED </a:t>
            </a:r>
            <a:r>
              <a:rPr lang="en-US" b="1" err="1">
                <a:solidFill>
                  <a:srgbClr val="00A7FF"/>
                </a:solidFill>
                <a:latin typeface="Segoe UI"/>
                <a:cs typeface="Segoe UI"/>
              </a:rPr>
              <a:t>экраны</a:t>
            </a:r>
            <a:r>
              <a:rPr lang="en-US" b="1">
                <a:solidFill>
                  <a:srgbClr val="00A7FF"/>
                </a:solidFill>
                <a:latin typeface="Segoe UI"/>
                <a:cs typeface="Segoe UI"/>
              </a:rPr>
              <a:t> </a:t>
            </a:r>
            <a:r>
              <a:rPr lang="en-US" b="1" err="1">
                <a:solidFill>
                  <a:srgbClr val="00A7FF"/>
                </a:solidFill>
                <a:latin typeface="Segoe UI"/>
                <a:cs typeface="Segoe UI"/>
              </a:rPr>
              <a:t>для</a:t>
            </a:r>
            <a:r>
              <a:rPr lang="en-US" b="1">
                <a:solidFill>
                  <a:srgbClr val="00A7FF"/>
                </a:solidFill>
                <a:latin typeface="Segoe UI"/>
                <a:cs typeface="Segoe UI"/>
              </a:rPr>
              <a:t> </a:t>
            </a:r>
            <a:r>
              <a:rPr lang="en-US" b="1" err="1">
                <a:solidFill>
                  <a:srgbClr val="00A7FF"/>
                </a:solidFill>
                <a:latin typeface="Segoe UI"/>
                <a:cs typeface="Segoe UI"/>
              </a:rPr>
              <a:t>бизнеса</a:t>
            </a:r>
            <a:endParaRPr lang="en-US" b="1" err="1">
              <a:solidFill>
                <a:srgbClr val="00A7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9251447-DB34-4E24-8162-320E29E9C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539" y="2040230"/>
            <a:ext cx="3462881" cy="231932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37EECC4-2AAC-4EC0-98D1-F4C6F174B453}"/>
              </a:ext>
            </a:extLst>
          </p:cNvPr>
          <p:cNvSpPr/>
          <p:nvPr/>
        </p:nvSpPr>
        <p:spPr>
          <a:xfrm>
            <a:off x="5694816" y="3990223"/>
            <a:ext cx="2120326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b="1">
                <a:solidFill>
                  <a:srgbClr val="00A7FF"/>
                </a:solidFill>
                <a:latin typeface="Segoe UI"/>
                <a:cs typeface="Segoe UI"/>
              </a:rPr>
              <a:t>UHD 4K </a:t>
            </a:r>
            <a:r>
              <a:rPr lang="en-US" b="1" err="1">
                <a:solidFill>
                  <a:srgbClr val="00A7FF"/>
                </a:solidFill>
                <a:latin typeface="Segoe UI"/>
                <a:cs typeface="Segoe UI"/>
              </a:rPr>
              <a:t>дисплеи</a:t>
            </a:r>
            <a:r>
              <a:rPr lang="en-US" b="1">
                <a:solidFill>
                  <a:srgbClr val="00A7FF"/>
                </a:solidFill>
                <a:latin typeface="Segoe UI"/>
                <a:cs typeface="Segoe UI"/>
              </a:rPr>
              <a:t> </a:t>
            </a:r>
            <a:endParaRPr lang="en-US" b="1">
              <a:solidFill>
                <a:srgbClr val="00A7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8C41D4A-119E-49FD-A9CD-CB38BC6A8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829" y="4302386"/>
            <a:ext cx="2630078" cy="197255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60282E3-932B-4851-BBA6-F8C749CE1E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9" t="16859" r="2846" b="-1457"/>
          <a:stretch/>
        </p:blipFill>
        <p:spPr>
          <a:xfrm>
            <a:off x="8918367" y="2375555"/>
            <a:ext cx="2495476" cy="371972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E6D465E-69E9-479D-BB85-1A64AFB3F5A0}"/>
              </a:ext>
            </a:extLst>
          </p:cNvPr>
          <p:cNvSpPr/>
          <p:nvPr/>
        </p:nvSpPr>
        <p:spPr>
          <a:xfrm>
            <a:off x="8918367" y="5633613"/>
            <a:ext cx="2672624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b="1" err="1">
                <a:solidFill>
                  <a:srgbClr val="00A7FF"/>
                </a:solidFill>
                <a:latin typeface="Segoe UI"/>
                <a:cs typeface="Segoe UI"/>
              </a:rPr>
              <a:t>Интерактивные</a:t>
            </a:r>
            <a:r>
              <a:rPr lang="en-US" b="1">
                <a:solidFill>
                  <a:srgbClr val="00A7FF"/>
                </a:solidFill>
                <a:latin typeface="Segoe UI"/>
                <a:cs typeface="Segoe UI"/>
              </a:rPr>
              <a:t> </a:t>
            </a:r>
            <a:r>
              <a:rPr lang="en-US" b="1" err="1">
                <a:solidFill>
                  <a:srgbClr val="00A7FF"/>
                </a:solidFill>
                <a:latin typeface="Segoe UI"/>
                <a:cs typeface="Segoe UI"/>
              </a:rPr>
              <a:t>решения</a:t>
            </a:r>
            <a:r>
              <a:rPr lang="en-US" b="1">
                <a:solidFill>
                  <a:srgbClr val="00A7FF"/>
                </a:solidFill>
                <a:latin typeface="Segoe UI"/>
                <a:cs typeface="Segoe UI"/>
              </a:rPr>
              <a:t> </a:t>
            </a:r>
            <a:r>
              <a:rPr lang="en-US" b="1" err="1">
                <a:solidFill>
                  <a:srgbClr val="00A7FF"/>
                </a:solidFill>
                <a:latin typeface="Segoe UI"/>
                <a:cs typeface="Segoe UI"/>
              </a:rPr>
              <a:t>Всё</a:t>
            </a:r>
            <a:r>
              <a:rPr lang="en-US" b="1">
                <a:solidFill>
                  <a:srgbClr val="00A7FF"/>
                </a:solidFill>
                <a:latin typeface="Segoe UI"/>
                <a:cs typeface="Segoe UI"/>
              </a:rPr>
              <a:t>-в-</a:t>
            </a:r>
            <a:r>
              <a:rPr lang="ru-RU" b="1">
                <a:solidFill>
                  <a:srgbClr val="00A7FF"/>
                </a:solidFill>
                <a:latin typeface="Segoe UI"/>
                <a:cs typeface="Segoe UI"/>
              </a:rPr>
              <a:t>О</a:t>
            </a:r>
            <a:r>
              <a:rPr lang="en-US" b="1" err="1">
                <a:solidFill>
                  <a:srgbClr val="00A7FF"/>
                </a:solidFill>
                <a:latin typeface="Segoe UI"/>
                <a:cs typeface="Segoe UI"/>
              </a:rPr>
              <a:t>дном</a:t>
            </a:r>
            <a:r>
              <a:rPr lang="ru-RU" b="1">
                <a:solidFill>
                  <a:srgbClr val="00A7FF"/>
                </a:solidFill>
                <a:latin typeface="Segoe UI"/>
                <a:cs typeface="Segoe UI"/>
              </a:rPr>
              <a:t> </a:t>
            </a:r>
            <a:r>
              <a:rPr lang="en-US" b="1">
                <a:solidFill>
                  <a:srgbClr val="00A7FF"/>
                </a:solidFill>
                <a:latin typeface="Segoe UI"/>
                <a:cs typeface="Segoe UI"/>
              </a:rPr>
              <a:t>(Totem)</a:t>
            </a:r>
            <a:endParaRPr lang="en-US" b="1">
              <a:solidFill>
                <a:srgbClr val="00A7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A75D7D-0942-4CD6-9B48-9DFE5830F2D1}"/>
              </a:ext>
            </a:extLst>
          </p:cNvPr>
          <p:cNvSpPr txBox="1"/>
          <p:nvPr/>
        </p:nvSpPr>
        <p:spPr>
          <a:xfrm>
            <a:off x="944098" y="1451068"/>
            <a:ext cx="82387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Все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под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управлением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цифровой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платформы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с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возможностями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аналитики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  <a:p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умной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трансляции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контролем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экранов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и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контента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11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Заголовок 3">
            <a:extLst>
              <a:ext uri="{FF2B5EF4-FFF2-40B4-BE49-F238E27FC236}">
                <a16:creationId xmlns:a16="http://schemas.microsoft.com/office/drawing/2014/main" id="{A96C04C9-BB78-4F5B-8CDD-0D2EB3E0E41D}"/>
              </a:ext>
            </a:extLst>
          </p:cNvPr>
          <p:cNvSpPr txBox="1">
            <a:spLocks/>
          </p:cNvSpPr>
          <p:nvPr/>
        </p:nvSpPr>
        <p:spPr>
          <a:xfrm>
            <a:off x="944098" y="1570203"/>
            <a:ext cx="7216437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spcBef>
                <a:spcPct val="0"/>
              </a:spcBef>
              <a:buNone/>
              <a:defRPr sz="3600">
                <a:solidFill>
                  <a:srgbClr val="ACB0B4"/>
                </a:solidFill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800" err="1">
                <a:solidFill>
                  <a:schemeClr val="tx1"/>
                </a:solidFill>
                <a:latin typeface="Segoe UI"/>
                <a:ea typeface="Inter" panose="020B0502030000000004" pitchFamily="34" charset="0"/>
                <a:cs typeface="Segoe UI"/>
              </a:rPr>
              <a:t>Стойки</a:t>
            </a:r>
            <a:r>
              <a:rPr lang="en-US" sz="1800">
                <a:solidFill>
                  <a:schemeClr val="tx1"/>
                </a:solidFill>
                <a:latin typeface="Segoe UI"/>
                <a:ea typeface="Inter" panose="020B0502030000000004" pitchFamily="34" charset="0"/>
                <a:cs typeface="Segoe UI"/>
              </a:rPr>
              <a:t>, </a:t>
            </a:r>
            <a:r>
              <a:rPr lang="en-US" sz="1800" err="1">
                <a:solidFill>
                  <a:schemeClr val="tx1"/>
                </a:solidFill>
                <a:latin typeface="Segoe UI"/>
                <a:ea typeface="Inter" panose="020B0502030000000004" pitchFamily="34" charset="0"/>
                <a:cs typeface="Segoe UI"/>
              </a:rPr>
              <a:t>профессиональные</a:t>
            </a:r>
            <a:r>
              <a:rPr lang="en-US" sz="1800">
                <a:solidFill>
                  <a:schemeClr val="tx1"/>
                </a:solidFill>
                <a:latin typeface="Segoe UI"/>
                <a:ea typeface="Inter" panose="020B0502030000000004" pitchFamily="34" charset="0"/>
                <a:cs typeface="Segoe UI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Segoe UI"/>
                <a:ea typeface="Inter" panose="020B0502030000000004" pitchFamily="34" charset="0"/>
                <a:cs typeface="Segoe UI"/>
              </a:rPr>
              <a:t>крепежи</a:t>
            </a:r>
            <a:r>
              <a:rPr lang="en-US" sz="1800">
                <a:solidFill>
                  <a:schemeClr val="tx1"/>
                </a:solidFill>
                <a:latin typeface="Segoe UI"/>
                <a:ea typeface="Inter" panose="020B0502030000000004" pitchFamily="34" charset="0"/>
                <a:cs typeface="Segoe UI"/>
              </a:rPr>
              <a:t>, </a:t>
            </a:r>
            <a:r>
              <a:rPr lang="en-US" sz="1800" err="1">
                <a:solidFill>
                  <a:schemeClr val="tx1"/>
                </a:solidFill>
                <a:latin typeface="Segoe UI"/>
                <a:ea typeface="Inter" panose="020B0502030000000004" pitchFamily="34" charset="0"/>
                <a:cs typeface="Segoe UI"/>
              </a:rPr>
              <a:t>кронштейны</a:t>
            </a:r>
            <a:r>
              <a:rPr lang="en-US" sz="1800">
                <a:solidFill>
                  <a:schemeClr val="tx1"/>
                </a:solidFill>
                <a:latin typeface="Segoe UI"/>
                <a:ea typeface="Inter" panose="020B0502030000000004" pitchFamily="34" charset="0"/>
                <a:cs typeface="Segoe UI"/>
              </a:rPr>
              <a:t> и </a:t>
            </a:r>
            <a:r>
              <a:rPr lang="en-US" sz="1800" err="1">
                <a:solidFill>
                  <a:schemeClr val="tx1"/>
                </a:solidFill>
                <a:latin typeface="Segoe UI"/>
                <a:ea typeface="Inter" panose="020B0502030000000004" pitchFamily="34" charset="0"/>
                <a:cs typeface="Segoe UI"/>
              </a:rPr>
              <a:t>даже</a:t>
            </a:r>
            <a:r>
              <a:rPr lang="en-US" sz="1800">
                <a:solidFill>
                  <a:schemeClr val="tx1"/>
                </a:solidFill>
                <a:latin typeface="Segoe UI"/>
                <a:ea typeface="Inter" panose="020B0502030000000004" pitchFamily="34" charset="0"/>
                <a:cs typeface="Segoe UI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Segoe UI"/>
                <a:ea typeface="Inter" panose="020B0502030000000004" pitchFamily="34" charset="0"/>
                <a:cs typeface="Segoe UI"/>
              </a:rPr>
              <a:t>больше</a:t>
            </a:r>
            <a:r>
              <a:rPr lang="en-US" sz="1800">
                <a:solidFill>
                  <a:schemeClr val="tx1"/>
                </a:solidFill>
                <a:latin typeface="Segoe UI"/>
                <a:ea typeface="Inter" panose="020B0502030000000004" pitchFamily="34" charset="0"/>
                <a:cs typeface="Segoe UI"/>
              </a:rPr>
              <a:t>.</a:t>
            </a:r>
            <a:endParaRPr lang="ru-RU" sz="1800">
              <a:solidFill>
                <a:schemeClr val="tx1"/>
              </a:solidFill>
              <a:latin typeface="Segoe UI"/>
              <a:cs typeface="Segoe UI"/>
            </a:endParaRPr>
          </a:p>
        </p:txBody>
      </p:sp>
      <p:sp>
        <p:nvSpPr>
          <p:cNvPr id="36" name="Заголовок 3">
            <a:extLst>
              <a:ext uri="{FF2B5EF4-FFF2-40B4-BE49-F238E27FC236}">
                <a16:creationId xmlns:a16="http://schemas.microsoft.com/office/drawing/2014/main" id="{2368AEDD-981E-4FAD-94F3-177BDE8496D4}"/>
              </a:ext>
            </a:extLst>
          </p:cNvPr>
          <p:cNvSpPr txBox="1">
            <a:spLocks/>
          </p:cNvSpPr>
          <p:nvPr/>
        </p:nvSpPr>
        <p:spPr>
          <a:xfrm>
            <a:off x="4515662" y="3607864"/>
            <a:ext cx="2890162" cy="8771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err="1"/>
              <a:t>Специализированные</a:t>
            </a:r>
            <a:r>
              <a:rPr lang="en-US"/>
              <a:t> </a:t>
            </a:r>
            <a:r>
              <a:rPr lang="en-US" err="1"/>
              <a:t>крепления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LED / LCD </a:t>
            </a:r>
            <a:r>
              <a:rPr lang="ru-RU"/>
              <a:t> в</a:t>
            </a:r>
            <a:r>
              <a:rPr lang="en-US" err="1"/>
              <a:t>идео</a:t>
            </a:r>
            <a:r>
              <a:rPr lang="ru-RU"/>
              <a:t>с</a:t>
            </a:r>
            <a:r>
              <a:rPr lang="en-US" err="1"/>
              <a:t>тен</a:t>
            </a:r>
            <a:r>
              <a:rPr lang="en-US"/>
              <a:t> </a:t>
            </a:r>
          </a:p>
        </p:txBody>
      </p:sp>
      <p:pic>
        <p:nvPicPr>
          <p:cNvPr id="37" name="Picture 27">
            <a:extLst>
              <a:ext uri="{FF2B5EF4-FFF2-40B4-BE49-F238E27FC236}">
                <a16:creationId xmlns:a16="http://schemas.microsoft.com/office/drawing/2014/main" id="{5F7F7849-5F2B-49C8-9D6D-7D0BD5C53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962" y="4729922"/>
            <a:ext cx="1274417" cy="1274417"/>
          </a:xfrm>
          <a:prstGeom prst="rect">
            <a:avLst/>
          </a:prstGeom>
        </p:spPr>
      </p:pic>
      <p:sp>
        <p:nvSpPr>
          <p:cNvPr id="38" name="Заголовок 3">
            <a:extLst>
              <a:ext uri="{FF2B5EF4-FFF2-40B4-BE49-F238E27FC236}">
                <a16:creationId xmlns:a16="http://schemas.microsoft.com/office/drawing/2014/main" id="{A7B16582-ED31-440B-93E4-576813280920}"/>
              </a:ext>
            </a:extLst>
          </p:cNvPr>
          <p:cNvSpPr txBox="1">
            <a:spLocks/>
          </p:cNvSpPr>
          <p:nvPr/>
        </p:nvSpPr>
        <p:spPr>
          <a:xfrm>
            <a:off x="951370" y="5981312"/>
            <a:ext cx="2890162" cy="6155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err="1"/>
              <a:t>Размещение</a:t>
            </a:r>
            <a:r>
              <a:rPr lang="en-US"/>
              <a:t> </a:t>
            </a:r>
            <a:r>
              <a:rPr lang="en-US" err="1"/>
              <a:t>дисплеев</a:t>
            </a:r>
            <a:r>
              <a:rPr lang="en-US"/>
              <a:t> на </a:t>
            </a:r>
            <a:r>
              <a:rPr lang="en-US" err="1"/>
              <a:t>любой</a:t>
            </a:r>
            <a:r>
              <a:rPr lang="en-US"/>
              <a:t> </a:t>
            </a:r>
            <a:r>
              <a:rPr lang="en-US" err="1"/>
              <a:t>поверхности</a:t>
            </a:r>
            <a:endParaRPr lang="en-US"/>
          </a:p>
        </p:txBody>
      </p:sp>
      <p:sp>
        <p:nvSpPr>
          <p:cNvPr id="39" name="Заголовок 3">
            <a:extLst>
              <a:ext uri="{FF2B5EF4-FFF2-40B4-BE49-F238E27FC236}">
                <a16:creationId xmlns:a16="http://schemas.microsoft.com/office/drawing/2014/main" id="{35AB6676-CA6A-454B-AC9C-FE23639F093A}"/>
              </a:ext>
            </a:extLst>
          </p:cNvPr>
          <p:cNvSpPr txBox="1">
            <a:spLocks/>
          </p:cNvSpPr>
          <p:nvPr/>
        </p:nvSpPr>
        <p:spPr>
          <a:xfrm>
            <a:off x="1010616" y="3866721"/>
            <a:ext cx="2675111" cy="6155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err="1"/>
              <a:t>Мобильные</a:t>
            </a:r>
            <a:r>
              <a:rPr lang="en-US"/>
              <a:t> и </a:t>
            </a:r>
            <a:r>
              <a:rPr lang="en-US" err="1"/>
              <a:t>стационарные</a:t>
            </a:r>
            <a:r>
              <a:rPr lang="en-US"/>
              <a:t> </a:t>
            </a:r>
            <a:r>
              <a:rPr lang="en-US" err="1"/>
              <a:t>стойки</a:t>
            </a:r>
            <a:endParaRPr lang="en-US"/>
          </a:p>
        </p:txBody>
      </p:sp>
      <p:pic>
        <p:nvPicPr>
          <p:cNvPr id="40" name="Picture 33" descr="Text, whiteboard&#10;&#10;Description automatically generated">
            <a:extLst>
              <a:ext uri="{FF2B5EF4-FFF2-40B4-BE49-F238E27FC236}">
                <a16:creationId xmlns:a16="http://schemas.microsoft.com/office/drawing/2014/main" id="{3977064A-883E-42AD-B88D-16C08BC64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712" y="4817000"/>
            <a:ext cx="1595539" cy="1253536"/>
          </a:xfrm>
          <a:prstGeom prst="rect">
            <a:avLst/>
          </a:prstGeom>
        </p:spPr>
      </p:pic>
      <p:sp>
        <p:nvSpPr>
          <p:cNvPr id="41" name="Заголовок 3">
            <a:extLst>
              <a:ext uri="{FF2B5EF4-FFF2-40B4-BE49-F238E27FC236}">
                <a16:creationId xmlns:a16="http://schemas.microsoft.com/office/drawing/2014/main" id="{E06808A1-4756-4269-9F0B-C5885BDE7345}"/>
              </a:ext>
            </a:extLst>
          </p:cNvPr>
          <p:cNvSpPr txBox="1">
            <a:spLocks/>
          </p:cNvSpPr>
          <p:nvPr/>
        </p:nvSpPr>
        <p:spPr>
          <a:xfrm>
            <a:off x="8630563" y="6025056"/>
            <a:ext cx="2890162" cy="6155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err="1"/>
              <a:t>Кронштейны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любого</a:t>
            </a:r>
            <a:r>
              <a:rPr lang="en-US"/>
              <a:t> </a:t>
            </a:r>
            <a:r>
              <a:rPr lang="en-US" err="1"/>
              <a:t>типа</a:t>
            </a:r>
            <a:r>
              <a:rPr lang="en-US"/>
              <a:t> </a:t>
            </a:r>
            <a:r>
              <a:rPr lang="en-US" err="1"/>
              <a:t>экрана</a:t>
            </a:r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AEA6F1-442D-4068-A789-32ACD093380A}"/>
              </a:ext>
            </a:extLst>
          </p:cNvPr>
          <p:cNvSpPr txBox="1"/>
          <p:nvPr/>
        </p:nvSpPr>
        <p:spPr>
          <a:xfrm>
            <a:off x="8446788" y="3865847"/>
            <a:ext cx="3257712" cy="6155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err="1"/>
              <a:t>Готовые</a:t>
            </a:r>
            <a:r>
              <a:rPr lang="en-US"/>
              <a:t> </a:t>
            </a:r>
            <a:r>
              <a:rPr lang="en-US" err="1"/>
              <a:t>решения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Ритейла</a:t>
            </a:r>
            <a:r>
              <a:rPr lang="en-US"/>
              <a:t>, </a:t>
            </a:r>
            <a:r>
              <a:rPr lang="en-US" err="1"/>
              <a:t>HoReCa</a:t>
            </a:r>
            <a:r>
              <a:rPr lang="en-US"/>
              <a:t> и </a:t>
            </a:r>
            <a:r>
              <a:rPr lang="en-US" err="1"/>
              <a:t>Бизнеса</a:t>
            </a:r>
            <a:endParaRPr lang="en-US"/>
          </a:p>
        </p:txBody>
      </p:sp>
      <p:sp>
        <p:nvSpPr>
          <p:cNvPr id="43" name="Заголовок 3">
            <a:extLst>
              <a:ext uri="{FF2B5EF4-FFF2-40B4-BE49-F238E27FC236}">
                <a16:creationId xmlns:a16="http://schemas.microsoft.com/office/drawing/2014/main" id="{67BEAB31-D7C6-4259-9D04-75E4121446D0}"/>
              </a:ext>
            </a:extLst>
          </p:cNvPr>
          <p:cNvSpPr txBox="1">
            <a:spLocks/>
          </p:cNvSpPr>
          <p:nvPr/>
        </p:nvSpPr>
        <p:spPr>
          <a:xfrm>
            <a:off x="4540177" y="5981311"/>
            <a:ext cx="2890162" cy="6155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err="1"/>
              <a:t>Комплектация</a:t>
            </a:r>
            <a:r>
              <a:rPr lang="en-US"/>
              <a:t> </a:t>
            </a:r>
            <a:r>
              <a:rPr lang="en-US" err="1"/>
              <a:t>офисных</a:t>
            </a:r>
            <a:r>
              <a:rPr lang="en-US"/>
              <a:t> </a:t>
            </a:r>
            <a:r>
              <a:rPr lang="en-US" err="1"/>
              <a:t>пространств</a:t>
            </a:r>
            <a:endParaRPr lang="en-US"/>
          </a:p>
        </p:txBody>
      </p: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EEDBEBF-7725-41E7-8F40-14D1AB92A6E4}"/>
              </a:ext>
            </a:extLst>
          </p:cNvPr>
          <p:cNvGrpSpPr/>
          <p:nvPr/>
        </p:nvGrpSpPr>
        <p:grpSpPr>
          <a:xfrm>
            <a:off x="1454620" y="1928533"/>
            <a:ext cx="2197758" cy="1958754"/>
            <a:chOff x="1019968" y="1716859"/>
            <a:chExt cx="2542615" cy="2597129"/>
          </a:xfrm>
        </p:grpSpPr>
        <p:pic>
          <p:nvPicPr>
            <p:cNvPr id="45" name="Picture 29" descr="Diagram&#10;&#10;Description automatically generated">
              <a:extLst>
                <a:ext uri="{FF2B5EF4-FFF2-40B4-BE49-F238E27FC236}">
                  <a16:creationId xmlns:a16="http://schemas.microsoft.com/office/drawing/2014/main" id="{0DAA7ECF-1B3B-445D-A8FB-E65195ACB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968" y="1716859"/>
              <a:ext cx="1372282" cy="2597129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F2BB677E-6065-4EFE-9DE8-A7D9428A3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172" y="2279357"/>
              <a:ext cx="1214411" cy="1960484"/>
            </a:xfrm>
            <a:prstGeom prst="rect">
              <a:avLst/>
            </a:prstGeom>
          </p:spPr>
        </p:pic>
      </p:grp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1854896-407D-47DE-839A-DDEA6DD037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62" y="2227657"/>
            <a:ext cx="1837310" cy="142766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CF6FDDF1-86BD-4E78-9611-F44B249885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29" y="2283529"/>
            <a:ext cx="1150833" cy="12128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CC175A31-521A-4C7F-B460-C20E2059DF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298" y="2050216"/>
            <a:ext cx="1952011" cy="1815631"/>
          </a:xfrm>
          <a:prstGeom prst="rect">
            <a:avLst/>
          </a:prstGeom>
        </p:spPr>
      </p:pic>
      <p:pic>
        <p:nvPicPr>
          <p:cNvPr id="50" name="Picture 42" descr="A picture containing toy&#10;&#10;Description automatically generated">
            <a:extLst>
              <a:ext uri="{FF2B5EF4-FFF2-40B4-BE49-F238E27FC236}">
                <a16:creationId xmlns:a16="http://schemas.microsoft.com/office/drawing/2014/main" id="{CE5CAD45-E6A0-48F7-8520-6FBC89536A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895776" y="4942164"/>
            <a:ext cx="971270" cy="1062175"/>
          </a:xfrm>
          <a:prstGeom prst="rect">
            <a:avLst/>
          </a:prstGeom>
        </p:spPr>
      </p:pic>
      <p:pic>
        <p:nvPicPr>
          <p:cNvPr id="51" name="Рисунок 3" descr="Изображение выглядит как текст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0FA97F5E-7A48-4BFE-8604-B05B288A3E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4817000"/>
            <a:ext cx="971271" cy="1372916"/>
          </a:xfrm>
          <a:prstGeom prst="rect">
            <a:avLst/>
          </a:prstGeom>
        </p:spPr>
      </p:pic>
      <p:sp>
        <p:nvSpPr>
          <p:cNvPr id="20" name="Заголовок 6">
            <a:extLst>
              <a:ext uri="{FF2B5EF4-FFF2-40B4-BE49-F238E27FC236}">
                <a16:creationId xmlns:a16="http://schemas.microsoft.com/office/drawing/2014/main" id="{590307ED-80CD-4E99-A429-5AA72634F137}"/>
              </a:ext>
            </a:extLst>
          </p:cNvPr>
          <p:cNvSpPr txBox="1">
            <a:spLocks/>
          </p:cNvSpPr>
          <p:nvPr/>
        </p:nvSpPr>
        <p:spPr>
          <a:xfrm>
            <a:off x="944098" y="484975"/>
            <a:ext cx="10367926" cy="892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E4F98"/>
                </a:solidFill>
                <a:latin typeface="Segoe UI" panose="020B0502040204020203" pitchFamily="34" charset="0"/>
                <a:ea typeface="Inter" panose="020B0502030000000004" pitchFamily="34" charset="0"/>
                <a:cs typeface="Segoe UI" panose="020B0502040204020203" pitchFamily="34" charset="0"/>
              </a:defRPr>
            </a:lvl1pPr>
            <a:lvl2pPr marL="495176" indent="-190452" defTabSz="609448">
              <a:spcBef>
                <a:spcPct val="20000"/>
              </a:spcBef>
              <a:buFont typeface="Arial" pitchFamily="34" charset="0"/>
              <a:buChar char="–"/>
              <a:defRPr sz="1866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761809" indent="-152362" defTabSz="609448">
              <a:spcBef>
                <a:spcPct val="20000"/>
              </a:spcBef>
              <a:buFont typeface="Arial" pitchFamily="34" charset="0"/>
              <a:buChar char="•"/>
              <a:defRPr sz="1599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66533" indent="-152362" defTabSz="609448">
              <a:spcBef>
                <a:spcPct val="20000"/>
              </a:spcBef>
              <a:buFont typeface="Arial" pitchFamily="34" charset="0"/>
              <a:buChar char="–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257" indent="-152362" defTabSz="609448">
              <a:spcBef>
                <a:spcPct val="20000"/>
              </a:spcBef>
              <a:buFont typeface="Arial" pitchFamily="34" charset="0"/>
              <a:buChar char="»"/>
              <a:defRPr sz="1332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1675981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6pPr>
            <a:lvl7pPr marL="1980705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7pPr>
            <a:lvl8pPr marL="2285428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8pPr>
            <a:lvl9pPr marL="2590152" indent="-152362" defTabSz="609448">
              <a:spcBef>
                <a:spcPct val="20000"/>
              </a:spcBef>
              <a:buFont typeface="Arial" pitchFamily="34" charset="0"/>
              <a:buChar char="•"/>
              <a:defRPr sz="1332"/>
            </a:lvl9pPr>
          </a:lstStyle>
          <a:p>
            <a:r>
              <a:rPr lang="en-US" dirty="0"/>
              <a:t>Prestigio Solutions™ </a:t>
            </a:r>
          </a:p>
          <a:p>
            <a:r>
              <a:rPr lang="ru-RU" dirty="0"/>
              <a:t>Аксессуары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37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1_Тема Office">
  <a:themeElements>
    <a:clrScheme name="Другая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79C0"/>
      </a:accent1>
      <a:accent2>
        <a:srgbClr val="77D1FB"/>
      </a:accent2>
      <a:accent3>
        <a:srgbClr val="0EE593"/>
      </a:accent3>
      <a:accent4>
        <a:srgbClr val="24F4E5"/>
      </a:accent4>
      <a:accent5>
        <a:srgbClr val="333F48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79C0"/>
      </a:accent1>
      <a:accent2>
        <a:srgbClr val="77D1FB"/>
      </a:accent2>
      <a:accent3>
        <a:srgbClr val="0EE593"/>
      </a:accent3>
      <a:accent4>
        <a:srgbClr val="24F4E5"/>
      </a:accent4>
      <a:accent5>
        <a:srgbClr val="333F48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8d140e0-b9b7-454d-bfcc-1f1c35e8bf36">
      <Terms xmlns="http://schemas.microsoft.com/office/infopath/2007/PartnerControls"/>
    </lcf76f155ced4ddcb4097134ff3c332f>
    <TaxCatchAll xmlns="46946eef-a000-4bc3-a78e-14a94e62603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EEC0D5077A43418F8B76CEF525A8E9" ma:contentTypeVersion="15" ma:contentTypeDescription="Create a new document." ma:contentTypeScope="" ma:versionID="98dd160609a6ee8b88361c8bd42c95fe">
  <xsd:schema xmlns:xsd="http://www.w3.org/2001/XMLSchema" xmlns:xs="http://www.w3.org/2001/XMLSchema" xmlns:p="http://schemas.microsoft.com/office/2006/metadata/properties" xmlns:ns2="b8d140e0-b9b7-454d-bfcc-1f1c35e8bf36" xmlns:ns3="46946eef-a000-4bc3-a78e-14a94e626036" targetNamespace="http://schemas.microsoft.com/office/2006/metadata/properties" ma:root="true" ma:fieldsID="8efa13bbb8a8cd81d8238241fc449e84" ns2:_="" ns3:_="">
    <xsd:import namespace="b8d140e0-b9b7-454d-bfcc-1f1c35e8bf36"/>
    <xsd:import namespace="46946eef-a000-4bc3-a78e-14a94e6260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d140e0-b9b7-454d-bfcc-1f1c35e8bf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c2f9bc8-16a6-4231-8b1a-99f89bca05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946eef-a000-4bc3-a78e-14a94e62603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49c078c-1fe7-42c5-8aca-ac703bb3f828}" ma:internalName="TaxCatchAll" ma:showField="CatchAllData" ma:web="46946eef-a000-4bc3-a78e-14a94e6260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3B2712-FD46-412E-A420-AF7535A5F446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b8d140e0-b9b7-454d-bfcc-1f1c35e8bf36"/>
    <ds:schemaRef ds:uri="http://purl.org/dc/elements/1.1/"/>
    <ds:schemaRef ds:uri="46946eef-a000-4bc3-a78e-14a94e626036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55ECAAD-B4A8-486D-93C0-A1E417587650}">
  <ds:schemaRefs>
    <ds:schemaRef ds:uri="46946eef-a000-4bc3-a78e-14a94e626036"/>
    <ds:schemaRef ds:uri="b8d140e0-b9b7-454d-bfcc-1f1c35e8bf3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B073417-8373-4710-9459-EE934C6EDF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1040</Words>
  <Application>Microsoft Office PowerPoint</Application>
  <PresentationFormat>Широкоэкранный</PresentationFormat>
  <Paragraphs>246</Paragraphs>
  <Slides>14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Inter</vt:lpstr>
      <vt:lpstr>Segoe UI</vt:lpstr>
      <vt:lpstr>Times New Roman</vt:lpstr>
      <vt:lpstr>TT Norms Regular</vt:lpstr>
      <vt:lpstr>Verdana</vt:lpstr>
      <vt:lpstr>1_Тема Office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BDM Prestigio Solutions VCS  Albert Tedeev</cp:lastModifiedBy>
  <cp:revision>39</cp:revision>
  <dcterms:created xsi:type="dcterms:W3CDTF">2020-02-25T09:07:30Z</dcterms:created>
  <dcterms:modified xsi:type="dcterms:W3CDTF">2023-03-02T09:11:26Z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0x010100DBEEC0D5077A43418F8B76CEF525A8E9</vt:lpwstr>
  </property>
  <property fmtid="{D5CDD505-2E9C-101B-9397-08002B2CF9AE}" pid="3" name="MediaServiceImageTags">
    <vt:lpwstr/>
  </property>
</Properties>
</file>